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69" r:id="rId3"/>
    <p:sldId id="270" r:id="rId4"/>
    <p:sldId id="271" r:id="rId5"/>
    <p:sldId id="272" r:id="rId6"/>
    <p:sldId id="273" r:id="rId7"/>
    <p:sldId id="274" r:id="rId8"/>
    <p:sldId id="275" r:id="rId9"/>
    <p:sldId id="276" r:id="rId10"/>
    <p:sldId id="277" r:id="rId11"/>
    <p:sldId id="278" r:id="rId12"/>
    <p:sldId id="279" r:id="rId13"/>
    <p:sldId id="280" r:id="rId14"/>
    <p:sldId id="281" r:id="rId15"/>
    <p:sldId id="286" r:id="rId16"/>
    <p:sldId id="285" r:id="rId17"/>
  </p:sldIdLst>
  <p:sldSz cx="18288000" cy="10287000"/>
  <p:notesSz cx="6858000" cy="9144000"/>
  <p:embeddedFontLst>
    <p:embeddedFont>
      <p:font typeface="Arimo Bold" panose="020B0604020202020204" charset="0"/>
      <p:regular r:id="rId19"/>
    </p:embeddedFont>
    <p:embeddedFont>
      <p:font typeface="Merriweather Sans Bold" panose="020B0604020202020204" charset="-18"/>
      <p:regular r:id="rId20"/>
      <p:bold r:id="rId21"/>
    </p:embeddedFont>
    <p:embeddedFont>
      <p:font typeface="Segoe UI Historic" panose="020B0502040204020203" pitchFamily="3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73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04" autoAdjust="0"/>
    <p:restoredTop sz="94622" autoAdjust="0"/>
  </p:normalViewPr>
  <p:slideViewPr>
    <p:cSldViewPr>
      <p:cViewPr varScale="1">
        <p:scale>
          <a:sx n="71" d="100"/>
          <a:sy n="71" d="100"/>
        </p:scale>
        <p:origin x="107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06.01.2025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17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18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48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42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Bradley Hand ITC</a:t>
            </a:r>
          </a:p>
          <a:p>
            <a:r>
              <a:rPr lang="en-US"/>
              <a:t>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5.sv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5.sv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1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sp>
        <p:nvSpPr>
          <p:cNvPr id="2" name="Freeform 2"/>
          <p:cNvSpPr/>
          <p:nvPr/>
        </p:nvSpPr>
        <p:spPr>
          <a:xfrm>
            <a:off x="11019093" y="3777729"/>
            <a:ext cx="7268907" cy="6520086"/>
          </a:xfrm>
          <a:custGeom>
            <a:avLst/>
            <a:gdLst/>
            <a:ahLst/>
            <a:cxnLst/>
            <a:rect l="l" t="t" r="r" b="b"/>
            <a:pathLst>
              <a:path w="7268907" h="6520086">
                <a:moveTo>
                  <a:pt x="0" y="0"/>
                </a:moveTo>
                <a:lnTo>
                  <a:pt x="7268908" y="0"/>
                </a:lnTo>
                <a:lnTo>
                  <a:pt x="7268908" y="6520086"/>
                </a:lnTo>
                <a:lnTo>
                  <a:pt x="0" y="6520086"/>
                </a:lnTo>
                <a:lnTo>
                  <a:pt x="0" y="0"/>
                </a:lnTo>
                <a:close/>
              </a:path>
            </a:pathLst>
          </a:custGeom>
          <a:blipFill>
            <a:blip r:embed="rId2"/>
            <a:stretch>
              <a:fillRect r="-72848" b="-92374"/>
            </a:stretch>
          </a:blipFill>
        </p:spPr>
        <p:txBody>
          <a:bodyPr/>
          <a:lstStyle/>
          <a:p>
            <a:endParaRPr lang="pl-PL"/>
          </a:p>
        </p:txBody>
      </p:sp>
      <p:grpSp>
        <p:nvGrpSpPr>
          <p:cNvPr id="3" name="Group 3"/>
          <p:cNvGrpSpPr/>
          <p:nvPr/>
        </p:nvGrpSpPr>
        <p:grpSpPr>
          <a:xfrm>
            <a:off x="1112085" y="4938701"/>
            <a:ext cx="10926562" cy="2262199"/>
            <a:chOff x="0" y="0"/>
            <a:chExt cx="14568750" cy="5597526"/>
          </a:xfrm>
        </p:grpSpPr>
        <p:sp>
          <p:nvSpPr>
            <p:cNvPr id="4" name="Freeform 4"/>
            <p:cNvSpPr/>
            <p:nvPr/>
          </p:nvSpPr>
          <p:spPr>
            <a:xfrm>
              <a:off x="0" y="0"/>
              <a:ext cx="14568805" cy="5597525"/>
            </a:xfrm>
            <a:custGeom>
              <a:avLst/>
              <a:gdLst/>
              <a:ahLst/>
              <a:cxnLst/>
              <a:rect l="l" t="t" r="r" b="b"/>
              <a:pathLst>
                <a:path w="14568805" h="5597525">
                  <a:moveTo>
                    <a:pt x="38100" y="0"/>
                  </a:moveTo>
                  <a:lnTo>
                    <a:pt x="14530705" y="0"/>
                  </a:lnTo>
                  <a:cubicBezTo>
                    <a:pt x="14551788" y="0"/>
                    <a:pt x="14568805" y="17018"/>
                    <a:pt x="14568805" y="38100"/>
                  </a:cubicBezTo>
                  <a:lnTo>
                    <a:pt x="14568805" y="5559425"/>
                  </a:lnTo>
                  <a:cubicBezTo>
                    <a:pt x="14568805" y="5580507"/>
                    <a:pt x="14551788" y="5597525"/>
                    <a:pt x="14530705" y="5597525"/>
                  </a:cubicBezTo>
                  <a:lnTo>
                    <a:pt x="38100" y="5597525"/>
                  </a:lnTo>
                  <a:cubicBezTo>
                    <a:pt x="17018" y="5597525"/>
                    <a:pt x="0" y="5580507"/>
                    <a:pt x="0" y="5559425"/>
                  </a:cubicBezTo>
                  <a:lnTo>
                    <a:pt x="0" y="38100"/>
                  </a:lnTo>
                  <a:cubicBezTo>
                    <a:pt x="0" y="17018"/>
                    <a:pt x="17018" y="0"/>
                    <a:pt x="38100" y="0"/>
                  </a:cubicBezTo>
                  <a:moveTo>
                    <a:pt x="38100" y="76200"/>
                  </a:moveTo>
                  <a:lnTo>
                    <a:pt x="38100" y="38100"/>
                  </a:lnTo>
                  <a:lnTo>
                    <a:pt x="76200" y="38100"/>
                  </a:lnTo>
                  <a:lnTo>
                    <a:pt x="76200" y="5559425"/>
                  </a:lnTo>
                  <a:lnTo>
                    <a:pt x="38100" y="5559425"/>
                  </a:lnTo>
                  <a:lnTo>
                    <a:pt x="38100" y="5521325"/>
                  </a:lnTo>
                  <a:lnTo>
                    <a:pt x="14530705" y="5521325"/>
                  </a:lnTo>
                  <a:lnTo>
                    <a:pt x="14530705" y="5559425"/>
                  </a:lnTo>
                  <a:lnTo>
                    <a:pt x="14492605" y="5559425"/>
                  </a:lnTo>
                  <a:lnTo>
                    <a:pt x="14492605" y="38100"/>
                  </a:lnTo>
                  <a:lnTo>
                    <a:pt x="14530705" y="38100"/>
                  </a:lnTo>
                  <a:lnTo>
                    <a:pt x="14530705" y="76200"/>
                  </a:lnTo>
                  <a:lnTo>
                    <a:pt x="38100" y="76200"/>
                  </a:lnTo>
                  <a:close/>
                </a:path>
              </a:pathLst>
            </a:custGeom>
            <a:solidFill>
              <a:srgbClr val="3D7351"/>
            </a:solidFill>
          </p:spPr>
          <p:txBody>
            <a:bodyPr/>
            <a:lstStyle/>
            <a:p>
              <a:endParaRPr lang="pl-PL"/>
            </a:p>
          </p:txBody>
        </p:sp>
      </p:grpSp>
      <p:sp>
        <p:nvSpPr>
          <p:cNvPr id="5" name="Freeform 5"/>
          <p:cNvSpPr/>
          <p:nvPr/>
        </p:nvSpPr>
        <p:spPr>
          <a:xfrm>
            <a:off x="-19050" y="0"/>
            <a:ext cx="8756596" cy="3249226"/>
          </a:xfrm>
          <a:custGeom>
            <a:avLst/>
            <a:gdLst/>
            <a:ahLst/>
            <a:cxnLst/>
            <a:rect l="l" t="t" r="r" b="b"/>
            <a:pathLst>
              <a:path w="8756596" h="3249226">
                <a:moveTo>
                  <a:pt x="0" y="0"/>
                </a:moveTo>
                <a:lnTo>
                  <a:pt x="8756596" y="0"/>
                </a:lnTo>
                <a:lnTo>
                  <a:pt x="8756596" y="3249226"/>
                </a:lnTo>
                <a:lnTo>
                  <a:pt x="0" y="3249226"/>
                </a:lnTo>
                <a:lnTo>
                  <a:pt x="0" y="0"/>
                </a:lnTo>
                <a:close/>
              </a:path>
            </a:pathLst>
          </a:custGeom>
          <a:blipFill>
            <a:blip r:embed="rId3"/>
            <a:stretch>
              <a:fillRect l="-21779" t="-160296" r="-43" b="-197536"/>
            </a:stretch>
          </a:blipFill>
        </p:spPr>
        <p:txBody>
          <a:bodyPr/>
          <a:lstStyle/>
          <a:p>
            <a:endParaRPr lang="pl-PL"/>
          </a:p>
        </p:txBody>
      </p:sp>
      <p:sp>
        <p:nvSpPr>
          <p:cNvPr id="6" name="TextBox 6"/>
          <p:cNvSpPr txBox="1"/>
          <p:nvPr/>
        </p:nvSpPr>
        <p:spPr>
          <a:xfrm>
            <a:off x="6371192" y="1497333"/>
            <a:ext cx="6622984" cy="2153127"/>
          </a:xfrm>
          <a:prstGeom prst="rect">
            <a:avLst/>
          </a:prstGeom>
        </p:spPr>
        <p:txBody>
          <a:bodyPr lIns="0" tIns="0" rIns="0" bIns="0" rtlCol="0" anchor="t">
            <a:spAutoFit/>
          </a:bodyPr>
          <a:lstStyle/>
          <a:p>
            <a:pPr algn="ctr">
              <a:lnSpc>
                <a:spcPts val="5400"/>
              </a:lnSpc>
            </a:pPr>
            <a:r>
              <a:rPr lang="en-US" sz="4500" dirty="0" err="1">
                <a:solidFill>
                  <a:srgbClr val="385724"/>
                </a:solidFill>
                <a:latin typeface="+mj-lt"/>
              </a:rPr>
              <a:t>Zespół</a:t>
            </a:r>
            <a:r>
              <a:rPr lang="en-US" sz="4500" dirty="0">
                <a:solidFill>
                  <a:srgbClr val="385724"/>
                </a:solidFill>
                <a:latin typeface="+mj-lt"/>
              </a:rPr>
              <a:t> </a:t>
            </a:r>
            <a:r>
              <a:rPr lang="en-US" sz="4500" dirty="0" err="1">
                <a:solidFill>
                  <a:srgbClr val="385724"/>
                </a:solidFill>
                <a:latin typeface="+mj-lt"/>
              </a:rPr>
              <a:t>Szkół</a:t>
            </a:r>
            <a:r>
              <a:rPr lang="en-US" sz="4500" dirty="0">
                <a:solidFill>
                  <a:srgbClr val="385724"/>
                </a:solidFill>
                <a:latin typeface="+mj-lt"/>
              </a:rPr>
              <a:t> </a:t>
            </a:r>
            <a:r>
              <a:rPr lang="en-US" sz="4500" dirty="0" err="1">
                <a:solidFill>
                  <a:srgbClr val="385724"/>
                </a:solidFill>
                <a:latin typeface="+mj-lt"/>
              </a:rPr>
              <a:t>Leśnych</a:t>
            </a:r>
            <a:r>
              <a:rPr lang="en-US" sz="4500" dirty="0">
                <a:solidFill>
                  <a:srgbClr val="385724"/>
                </a:solidFill>
                <a:latin typeface="+mj-lt"/>
              </a:rPr>
              <a:t> </a:t>
            </a:r>
          </a:p>
          <a:p>
            <a:pPr algn="ctr">
              <a:lnSpc>
                <a:spcPts val="5400"/>
              </a:lnSpc>
            </a:pPr>
            <a:r>
              <a:rPr lang="en-US" sz="4500" dirty="0" err="1">
                <a:solidFill>
                  <a:srgbClr val="385724"/>
                </a:solidFill>
                <a:latin typeface="+mj-lt"/>
              </a:rPr>
              <a:t>im</a:t>
            </a:r>
            <a:r>
              <a:rPr lang="en-US" sz="4500" dirty="0">
                <a:solidFill>
                  <a:srgbClr val="385724"/>
                </a:solidFill>
                <a:latin typeface="+mj-lt"/>
              </a:rPr>
              <a:t>. Romana </a:t>
            </a:r>
            <a:r>
              <a:rPr lang="en-US" sz="4500" dirty="0" err="1">
                <a:solidFill>
                  <a:srgbClr val="385724"/>
                </a:solidFill>
                <a:latin typeface="+mj-lt"/>
              </a:rPr>
              <a:t>Gesinga</a:t>
            </a:r>
            <a:r>
              <a:rPr lang="en-US" sz="4500" dirty="0">
                <a:solidFill>
                  <a:srgbClr val="385724"/>
                </a:solidFill>
                <a:latin typeface="+mj-lt"/>
              </a:rPr>
              <a:t> </a:t>
            </a:r>
          </a:p>
          <a:p>
            <a:pPr algn="ctr">
              <a:lnSpc>
                <a:spcPts val="5400"/>
              </a:lnSpc>
            </a:pPr>
            <a:r>
              <a:rPr lang="en-US" sz="4500" dirty="0">
                <a:solidFill>
                  <a:srgbClr val="385724"/>
                </a:solidFill>
                <a:latin typeface="+mj-lt"/>
              </a:rPr>
              <a:t>w </a:t>
            </a:r>
            <a:r>
              <a:rPr lang="en-US" sz="4500" dirty="0" err="1">
                <a:solidFill>
                  <a:srgbClr val="385724"/>
                </a:solidFill>
                <a:latin typeface="+mj-lt"/>
              </a:rPr>
              <a:t>Zagnańsku</a:t>
            </a:r>
            <a:endParaRPr lang="en-US" sz="4500" dirty="0">
              <a:solidFill>
                <a:srgbClr val="385724"/>
              </a:solidFill>
              <a:latin typeface="+mj-lt"/>
            </a:endParaRPr>
          </a:p>
        </p:txBody>
      </p:sp>
      <p:sp>
        <p:nvSpPr>
          <p:cNvPr id="7" name="TextBox 7"/>
          <p:cNvSpPr txBox="1"/>
          <p:nvPr/>
        </p:nvSpPr>
        <p:spPr>
          <a:xfrm>
            <a:off x="1788882" y="5589858"/>
            <a:ext cx="9305464" cy="923330"/>
          </a:xfrm>
          <a:prstGeom prst="rect">
            <a:avLst/>
          </a:prstGeom>
        </p:spPr>
        <p:txBody>
          <a:bodyPr lIns="0" tIns="0" rIns="0" bIns="0" rtlCol="0" anchor="t">
            <a:spAutoFit/>
          </a:bodyPr>
          <a:lstStyle/>
          <a:p>
            <a:pPr algn="ctr">
              <a:lnSpc>
                <a:spcPts val="7200"/>
              </a:lnSpc>
            </a:pPr>
            <a:r>
              <a:rPr lang="pl-PL" sz="6000" dirty="0">
                <a:solidFill>
                  <a:srgbClr val="385724"/>
                </a:solidFill>
                <a:latin typeface="+mj-lt"/>
              </a:rPr>
              <a:t>Praktyka zagraniczna</a:t>
            </a:r>
            <a:endParaRPr lang="en-US" sz="6000" dirty="0">
              <a:solidFill>
                <a:srgbClr val="385724"/>
              </a:solidFill>
              <a:latin typeface="+mj-lt"/>
            </a:endParaRPr>
          </a:p>
        </p:txBody>
      </p:sp>
      <p:sp>
        <p:nvSpPr>
          <p:cNvPr id="8" name="Freeform 8" descr="Image"/>
          <p:cNvSpPr/>
          <p:nvPr/>
        </p:nvSpPr>
        <p:spPr>
          <a:xfrm>
            <a:off x="13085616" y="2369312"/>
            <a:ext cx="2678922" cy="2571768"/>
          </a:xfrm>
          <a:custGeom>
            <a:avLst/>
            <a:gdLst/>
            <a:ahLst/>
            <a:cxnLst/>
            <a:rect l="l" t="t" r="r" b="b"/>
            <a:pathLst>
              <a:path w="2678922" h="2571768">
                <a:moveTo>
                  <a:pt x="0" y="0"/>
                </a:moveTo>
                <a:lnTo>
                  <a:pt x="2678922" y="0"/>
                </a:lnTo>
                <a:lnTo>
                  <a:pt x="2678922" y="2571768"/>
                </a:lnTo>
                <a:lnTo>
                  <a:pt x="0" y="2571768"/>
                </a:lnTo>
                <a:lnTo>
                  <a:pt x="0" y="0"/>
                </a:lnTo>
                <a:close/>
              </a:path>
            </a:pathLst>
          </a:custGeom>
          <a:blipFill>
            <a:blip r:embed="rId4"/>
            <a:stretch>
              <a:fillRect/>
            </a:stretch>
          </a:blipFill>
        </p:spPr>
        <p:txBody>
          <a:bodyPr/>
          <a:lstStyle/>
          <a:p>
            <a:endParaRPr lang="pl-PL"/>
          </a:p>
        </p:txBody>
      </p:sp>
      <p:sp>
        <p:nvSpPr>
          <p:cNvPr id="9" name="pole tekstowe 8">
            <a:extLst>
              <a:ext uri="{FF2B5EF4-FFF2-40B4-BE49-F238E27FC236}">
                <a16:creationId xmlns:a16="http://schemas.microsoft.com/office/drawing/2014/main" id="{185DD09C-63FD-A6DD-797E-8D97DA7B1297}"/>
              </a:ext>
            </a:extLst>
          </p:cNvPr>
          <p:cNvSpPr txBox="1"/>
          <p:nvPr/>
        </p:nvSpPr>
        <p:spPr>
          <a:xfrm>
            <a:off x="4800600" y="9563100"/>
            <a:ext cx="2053319" cy="584775"/>
          </a:xfrm>
          <a:prstGeom prst="rect">
            <a:avLst/>
          </a:prstGeom>
          <a:noFill/>
        </p:spPr>
        <p:txBody>
          <a:bodyPr wrap="none" rtlCol="0">
            <a:spAutoFit/>
          </a:bodyPr>
          <a:lstStyle/>
          <a:p>
            <a:r>
              <a:rPr lang="pl-PL" sz="3200" dirty="0"/>
              <a:t>Październik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10" name="Group 10"/>
          <p:cNvGrpSpPr/>
          <p:nvPr/>
        </p:nvGrpSpPr>
        <p:grpSpPr>
          <a:xfrm>
            <a:off x="-9525" y="309562"/>
            <a:ext cx="247650" cy="866775"/>
            <a:chOff x="0" y="0"/>
            <a:chExt cx="330200" cy="1155700"/>
          </a:xfrm>
        </p:grpSpPr>
        <p:sp>
          <p:nvSpPr>
            <p:cNvPr id="11" name="Freeform 11"/>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12" name="Freeform 12"/>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13" name="Freeform 13"/>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4" name="TextBox 14"/>
          <p:cNvSpPr txBox="1"/>
          <p:nvPr/>
        </p:nvSpPr>
        <p:spPr>
          <a:xfrm>
            <a:off x="1223962" y="495300"/>
            <a:ext cx="3450908" cy="1102866"/>
          </a:xfrm>
          <a:prstGeom prst="rect">
            <a:avLst/>
          </a:prstGeom>
        </p:spPr>
        <p:txBody>
          <a:bodyPr wrap="square" lIns="0" tIns="0" rIns="0" bIns="0" rtlCol="0" anchor="t">
            <a:spAutoFit/>
          </a:bodyPr>
          <a:lstStyle/>
          <a:p>
            <a:pPr algn="ctr">
              <a:lnSpc>
                <a:spcPts val="4320"/>
              </a:lnSpc>
            </a:pPr>
            <a:r>
              <a:rPr lang="pl-PL" sz="4000" dirty="0">
                <a:solidFill>
                  <a:srgbClr val="3D7351"/>
                </a:solidFill>
                <a:latin typeface="+mj-lt"/>
              </a:rPr>
              <a:t>DZIEŃ PIERWSZY</a:t>
            </a:r>
            <a:endParaRPr lang="en-US" sz="4000" dirty="0">
              <a:solidFill>
                <a:srgbClr val="3D7351"/>
              </a:solidFill>
              <a:latin typeface="+mj-lt"/>
            </a:endParaRPr>
          </a:p>
          <a:p>
            <a:pPr algn="ctr">
              <a:lnSpc>
                <a:spcPts val="4320"/>
              </a:lnSpc>
            </a:pPr>
            <a:endParaRPr lang="en-US" sz="3600" dirty="0">
              <a:solidFill>
                <a:srgbClr val="3D7351"/>
              </a:solidFill>
              <a:latin typeface="Arimo Bold"/>
            </a:endParaRPr>
          </a:p>
        </p:txBody>
      </p:sp>
      <p:sp>
        <p:nvSpPr>
          <p:cNvPr id="18" name="pole tekstowe 17">
            <a:extLst>
              <a:ext uri="{FF2B5EF4-FFF2-40B4-BE49-F238E27FC236}">
                <a16:creationId xmlns:a16="http://schemas.microsoft.com/office/drawing/2014/main" id="{FD3CDE69-075C-0FF2-05EF-D156F57394D0}"/>
              </a:ext>
            </a:extLst>
          </p:cNvPr>
          <p:cNvSpPr txBox="1"/>
          <p:nvPr/>
        </p:nvSpPr>
        <p:spPr>
          <a:xfrm>
            <a:off x="1066800" y="1197655"/>
            <a:ext cx="4648200" cy="6247864"/>
          </a:xfrm>
          <a:prstGeom prst="rect">
            <a:avLst/>
          </a:prstGeom>
          <a:noFill/>
        </p:spPr>
        <p:txBody>
          <a:bodyPr wrap="square" rtlCol="0">
            <a:spAutoFit/>
          </a:bodyPr>
          <a:lstStyle/>
          <a:p>
            <a:r>
              <a:rPr lang="pl-PL" sz="2000" dirty="0">
                <a:ea typeface="Segoe UI Historic" panose="020B0502040204020203" pitchFamily="34" charset="0"/>
                <a:cs typeface="Segoe UI Historic" panose="020B0502040204020203" pitchFamily="34" charset="0"/>
              </a:rPr>
              <a:t>Pierwszy dzień naszej praktyki zagranicznej we Francji w Le </a:t>
            </a:r>
            <a:r>
              <a:rPr lang="pl-PL" sz="2000" dirty="0" err="1">
                <a:ea typeface="Segoe UI Historic" panose="020B0502040204020203" pitchFamily="34" charset="0"/>
                <a:cs typeface="Segoe UI Historic" panose="020B0502040204020203" pitchFamily="34" charset="0"/>
              </a:rPr>
              <a:t>Mans</a:t>
            </a:r>
            <a:r>
              <a:rPr lang="pl-PL" sz="2000" dirty="0">
                <a:ea typeface="Segoe UI Historic" panose="020B0502040204020203" pitchFamily="34" charset="0"/>
                <a:cs typeface="Segoe UI Historic" panose="020B0502040204020203" pitchFamily="34" charset="0"/>
              </a:rPr>
              <a:t> rozpoczął się od wspólnego śniadania w szkolnej stołówce.</a:t>
            </a:r>
            <a:r>
              <a:rPr lang="pl-PL" sz="2000" b="0" i="0" dirty="0">
                <a:solidFill>
                  <a:srgbClr val="E2E5E9"/>
                </a:solidFill>
                <a:effectLst/>
                <a:ea typeface="Segoe UI Historic" panose="020B0502040204020203" pitchFamily="34" charset="0"/>
                <a:cs typeface="Segoe UI Historic" panose="020B0502040204020203" pitchFamily="34" charset="0"/>
              </a:rPr>
              <a:t> </a:t>
            </a:r>
            <a:r>
              <a:rPr lang="pl-PL" sz="2000" b="0" i="0" dirty="0">
                <a:effectLst/>
                <a:ea typeface="Segoe UI Historic" panose="020B0502040204020203" pitchFamily="34" charset="0"/>
                <a:cs typeface="Segoe UI Historic" panose="020B0502040204020203" pitchFamily="34" charset="0"/>
              </a:rPr>
              <a:t>Po</a:t>
            </a:r>
            <a:r>
              <a:rPr lang="pl-PL" sz="2000" b="0" i="0" dirty="0">
                <a:solidFill>
                  <a:srgbClr val="E2E5E9"/>
                </a:solidFill>
                <a:effectLst/>
                <a:ea typeface="Segoe UI Historic" panose="020B0502040204020203" pitchFamily="34" charset="0"/>
                <a:cs typeface="Segoe UI Historic" panose="020B0502040204020203" pitchFamily="34" charset="0"/>
              </a:rPr>
              <a:t> </a:t>
            </a:r>
            <a:r>
              <a:rPr lang="pl-PL" sz="2000" b="0" i="0" dirty="0">
                <a:effectLst/>
                <a:ea typeface="Segoe UI Historic" panose="020B0502040204020203" pitchFamily="34" charset="0"/>
                <a:cs typeface="Segoe UI Historic" panose="020B0502040204020203" pitchFamily="34" charset="0"/>
              </a:rPr>
              <a:t>śniadaniu nauczyciele zaprosili nas na oprowadzenie po szkole. </a:t>
            </a:r>
            <a:r>
              <a:rPr lang="pl-PL" sz="2000" b="0" i="0" dirty="0" err="1">
                <a:effectLst/>
                <a:ea typeface="Segoe UI Historic" panose="020B0502040204020203" pitchFamily="34" charset="0"/>
                <a:cs typeface="Segoe UI Historic" panose="020B0502040204020203" pitchFamily="34" charset="0"/>
              </a:rPr>
              <a:t>Agrocampus</a:t>
            </a:r>
            <a:r>
              <a:rPr lang="pl-PL" sz="2000" b="0" i="0" dirty="0">
                <a:effectLst/>
                <a:ea typeface="Segoe UI Historic" panose="020B0502040204020203" pitchFamily="34" charset="0"/>
                <a:cs typeface="Segoe UI Historic" panose="020B0502040204020203" pitchFamily="34" charset="0"/>
              </a:rPr>
              <a:t> la </a:t>
            </a:r>
            <a:r>
              <a:rPr lang="pl-PL" sz="2000" b="0" i="0" dirty="0" err="1">
                <a:effectLst/>
                <a:ea typeface="Segoe UI Historic" panose="020B0502040204020203" pitchFamily="34" charset="0"/>
                <a:cs typeface="Segoe UI Historic" panose="020B0502040204020203" pitchFamily="34" charset="0"/>
              </a:rPr>
              <a:t>Germinière</a:t>
            </a:r>
            <a:r>
              <a:rPr lang="pl-PL" sz="2000" b="0" i="0" dirty="0">
                <a:effectLst/>
                <a:ea typeface="Segoe UI Historic" panose="020B0502040204020203" pitchFamily="34" charset="0"/>
                <a:cs typeface="Segoe UI Historic" panose="020B0502040204020203" pitchFamily="34" charset="0"/>
              </a:rPr>
              <a:t> okazało się nowoczesną placówką z doskonałym zapleczem. Mogliśmy zobaczyć sale, w których będziemy mieli zajęcia, a także dobrze wyposażone pracownie i laboratoria. Największe wrażenie zrobiły na nas pomieszczenia z symulatorami. Po zwiedzaniu szkoły podzieliliśmy się na dwie grupy. Pierwsza z nas uczestniczyła w zajęciach z języka angielskiego. Skupiliśmy się głównie na rozmowach, w których ćwiczyliśmy słownictwo potrzebne do pracy w naszym zawodzie</a:t>
            </a:r>
            <a:r>
              <a:rPr lang="pl-PL" sz="2000" b="0" i="0" dirty="0">
                <a:effectLst/>
                <a:cs typeface="Times New Roman" panose="02020603050405020304" pitchFamily="18" charset="0"/>
              </a:rPr>
              <a:t>.</a:t>
            </a:r>
            <a:r>
              <a:rPr lang="pl-PL" sz="2000" b="0" i="0" dirty="0">
                <a:solidFill>
                  <a:srgbClr val="E2E5E9"/>
                </a:solidFill>
                <a:effectLst/>
              </a:rPr>
              <a:t> </a:t>
            </a:r>
            <a:r>
              <a:rPr lang="pl-PL" sz="2000" b="0" i="0" dirty="0">
                <a:effectLst/>
              </a:rPr>
              <a:t>W tym czasie druga grupa miała zajęcia na symulatorach maszyn leśnych: Harwestera i </a:t>
            </a:r>
            <a:r>
              <a:rPr lang="pl-PL" sz="2000" b="0" i="0" dirty="0" err="1">
                <a:effectLst/>
              </a:rPr>
              <a:t>Forwardera</a:t>
            </a:r>
            <a:r>
              <a:rPr lang="pl-PL" sz="2000" b="0" i="0" dirty="0">
                <a:effectLst/>
              </a:rPr>
              <a:t>. </a:t>
            </a:r>
            <a:endParaRPr lang="pl-PL" sz="2000" dirty="0">
              <a:cs typeface="Times New Roman" panose="02020603050405020304" pitchFamily="18" charset="0"/>
            </a:endParaRPr>
          </a:p>
        </p:txBody>
      </p:sp>
      <p:pic>
        <p:nvPicPr>
          <p:cNvPr id="19" name="Obraz 18">
            <a:extLst>
              <a:ext uri="{FF2B5EF4-FFF2-40B4-BE49-F238E27FC236}">
                <a16:creationId xmlns:a16="http://schemas.microsoft.com/office/drawing/2014/main" id="{523F3A4E-2A5D-1AAD-8E99-7B582F4FAA3E}"/>
              </a:ext>
            </a:extLst>
          </p:cNvPr>
          <p:cNvPicPr>
            <a:picLocks noChangeAspect="1"/>
          </p:cNvPicPr>
          <p:nvPr/>
        </p:nvPicPr>
        <p:blipFill>
          <a:blip r:embed="rId5"/>
          <a:stretch>
            <a:fillRect/>
          </a:stretch>
        </p:blipFill>
        <p:spPr>
          <a:xfrm>
            <a:off x="12041765" y="285975"/>
            <a:ext cx="6038569" cy="4024731"/>
          </a:xfrm>
          <a:prstGeom prst="rect">
            <a:avLst/>
          </a:prstGeom>
        </p:spPr>
      </p:pic>
      <p:pic>
        <p:nvPicPr>
          <p:cNvPr id="20" name="Obraz 19">
            <a:extLst>
              <a:ext uri="{FF2B5EF4-FFF2-40B4-BE49-F238E27FC236}">
                <a16:creationId xmlns:a16="http://schemas.microsoft.com/office/drawing/2014/main" id="{468355D9-4F25-628A-F65C-84D53E7E65F6}"/>
              </a:ext>
            </a:extLst>
          </p:cNvPr>
          <p:cNvPicPr>
            <a:picLocks noChangeAspect="1"/>
          </p:cNvPicPr>
          <p:nvPr/>
        </p:nvPicPr>
        <p:blipFill>
          <a:blip r:embed="rId6"/>
          <a:stretch>
            <a:fillRect/>
          </a:stretch>
        </p:blipFill>
        <p:spPr>
          <a:xfrm>
            <a:off x="6858000" y="3411112"/>
            <a:ext cx="5964536" cy="3975386"/>
          </a:xfrm>
          <a:prstGeom prst="rect">
            <a:avLst/>
          </a:prstGeom>
        </p:spPr>
      </p:pic>
      <p:pic>
        <p:nvPicPr>
          <p:cNvPr id="21" name="Obraz 20">
            <a:extLst>
              <a:ext uri="{FF2B5EF4-FFF2-40B4-BE49-F238E27FC236}">
                <a16:creationId xmlns:a16="http://schemas.microsoft.com/office/drawing/2014/main" id="{2316AB28-6480-F4A2-9749-E47F6FA512E5}"/>
              </a:ext>
            </a:extLst>
          </p:cNvPr>
          <p:cNvPicPr>
            <a:picLocks noChangeAspect="1"/>
          </p:cNvPicPr>
          <p:nvPr/>
        </p:nvPicPr>
        <p:blipFill>
          <a:blip r:embed="rId7"/>
          <a:stretch>
            <a:fillRect/>
          </a:stretch>
        </p:blipFill>
        <p:spPr>
          <a:xfrm>
            <a:off x="12041765" y="5990804"/>
            <a:ext cx="6016798" cy="40102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10" name="Group 10"/>
          <p:cNvGrpSpPr/>
          <p:nvPr/>
        </p:nvGrpSpPr>
        <p:grpSpPr>
          <a:xfrm>
            <a:off x="-9525" y="309562"/>
            <a:ext cx="247650" cy="866775"/>
            <a:chOff x="0" y="0"/>
            <a:chExt cx="330200" cy="1155700"/>
          </a:xfrm>
        </p:grpSpPr>
        <p:sp>
          <p:nvSpPr>
            <p:cNvPr id="11" name="Freeform 11"/>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12" name="Freeform 12"/>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13" name="Freeform 13"/>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4" name="TextBox 14"/>
          <p:cNvSpPr txBox="1"/>
          <p:nvPr/>
        </p:nvSpPr>
        <p:spPr>
          <a:xfrm>
            <a:off x="1223962" y="467232"/>
            <a:ext cx="2774887" cy="551433"/>
          </a:xfrm>
          <a:prstGeom prst="rect">
            <a:avLst/>
          </a:prstGeom>
        </p:spPr>
        <p:txBody>
          <a:bodyPr wrap="square" lIns="0" tIns="0" rIns="0" bIns="0" rtlCol="0" anchor="t">
            <a:spAutoFit/>
          </a:bodyPr>
          <a:lstStyle/>
          <a:p>
            <a:pPr algn="ctr">
              <a:lnSpc>
                <a:spcPts val="4320"/>
              </a:lnSpc>
            </a:pPr>
            <a:r>
              <a:rPr lang="pl-PL" sz="4000" dirty="0">
                <a:solidFill>
                  <a:srgbClr val="3D7351"/>
                </a:solidFill>
                <a:latin typeface="+mj-lt"/>
              </a:rPr>
              <a:t>DZIEŃ DRUGI</a:t>
            </a:r>
            <a:endParaRPr lang="en-US" sz="4000" dirty="0">
              <a:solidFill>
                <a:srgbClr val="3D7351"/>
              </a:solidFill>
              <a:latin typeface="+mj-lt"/>
            </a:endParaRPr>
          </a:p>
        </p:txBody>
      </p:sp>
      <p:sp>
        <p:nvSpPr>
          <p:cNvPr id="17" name="pole tekstowe 16">
            <a:extLst>
              <a:ext uri="{FF2B5EF4-FFF2-40B4-BE49-F238E27FC236}">
                <a16:creationId xmlns:a16="http://schemas.microsoft.com/office/drawing/2014/main" id="{91586CBB-412B-7323-ED97-B6C979E87590}"/>
              </a:ext>
            </a:extLst>
          </p:cNvPr>
          <p:cNvSpPr txBox="1"/>
          <p:nvPr/>
        </p:nvSpPr>
        <p:spPr>
          <a:xfrm>
            <a:off x="1066800" y="1175382"/>
            <a:ext cx="4854893" cy="7140416"/>
          </a:xfrm>
          <a:prstGeom prst="rect">
            <a:avLst/>
          </a:prstGeom>
          <a:noFill/>
        </p:spPr>
        <p:txBody>
          <a:bodyPr wrap="square" rtlCol="0">
            <a:spAutoFit/>
          </a:bodyPr>
          <a:lstStyle/>
          <a:p>
            <a:r>
              <a:rPr lang="pl-PL" sz="2000" dirty="0"/>
              <a:t> Podczas kolejnego dnia naszego wyjazdu do Francji udaliśmy się do </a:t>
            </a:r>
            <a:r>
              <a:rPr lang="pl-PL" sz="2000" dirty="0" err="1"/>
              <a:t>Drouin</a:t>
            </a:r>
            <a:r>
              <a:rPr lang="pl-PL" sz="2000" dirty="0"/>
              <a:t> - to rodzinna firma z wieloletnimi tradycjami, działająca we Francji, specjalizująca się w przetwórstwie drewna topoli. Zajmuje się zarówno hodowlą własnych plantacji drzew, jak i ich obróbką. Firma produkuje m.in. płyty, palety, elementy wykorzystywane w pojazdach typu </a:t>
            </a:r>
            <a:r>
              <a:rPr lang="pl-PL" sz="2000" dirty="0" err="1"/>
              <a:t>bus</a:t>
            </a:r>
            <a:r>
              <a:rPr lang="pl-PL" sz="2000" dirty="0"/>
              <a:t> oraz lamele, które znajdują szerokie zastosowanie w różnych branżach przemysłowych.</a:t>
            </a:r>
            <a:r>
              <a:rPr lang="pl-PL" sz="2000" b="0" i="0" dirty="0">
                <a:solidFill>
                  <a:srgbClr val="E2E5E9"/>
                </a:solidFill>
                <a:effectLst/>
              </a:rPr>
              <a:t> </a:t>
            </a:r>
            <a:r>
              <a:rPr lang="pl-PL" sz="2000" b="0" i="0" dirty="0">
                <a:effectLst/>
              </a:rPr>
              <a:t>Następnie pojechaliśmy na jedną z plantacji, gdzie mogliśmy podziwiać maszynę </a:t>
            </a:r>
            <a:r>
              <a:rPr lang="pl-PL" sz="2000" b="0" i="0" dirty="0" err="1">
                <a:effectLst/>
              </a:rPr>
              <a:t>forwarder</a:t>
            </a:r>
            <a:r>
              <a:rPr lang="pl-PL" sz="2000" b="0" i="0" dirty="0">
                <a:effectLst/>
              </a:rPr>
              <a:t> w akcji. Praca tego sprzętu przy transporcie ściętych</a:t>
            </a:r>
            <a:r>
              <a:rPr lang="pl-PL" sz="2000" dirty="0"/>
              <a:t> </a:t>
            </a:r>
            <a:r>
              <a:rPr lang="pl-PL" sz="2000" b="0" i="0" dirty="0">
                <a:effectLst/>
              </a:rPr>
              <a:t>drzew zrobiła na nas duże wrażenie – niesamowita była precyzja wykonywanych czynności.</a:t>
            </a:r>
            <a:r>
              <a:rPr lang="pl-PL" sz="2000" b="0" i="0" dirty="0">
                <a:solidFill>
                  <a:srgbClr val="E2E5E9"/>
                </a:solidFill>
                <a:effectLst/>
              </a:rPr>
              <a:t> </a:t>
            </a:r>
            <a:r>
              <a:rPr lang="pl-PL" sz="2000" b="0" i="0" dirty="0">
                <a:effectLst/>
              </a:rPr>
              <a:t>Jednak musieliśmy się spieszyć, ponieważ o 16:00 czekały nas zajęcia z języka angielskiego, które miały na celu doskonalenie naszej komunikacji – szczególnie przydatne w tak międzynarodowym środowisku.</a:t>
            </a:r>
          </a:p>
          <a:p>
            <a:endParaRPr lang="pl-PL" dirty="0"/>
          </a:p>
        </p:txBody>
      </p:sp>
      <p:pic>
        <p:nvPicPr>
          <p:cNvPr id="18" name="Obraz 17">
            <a:extLst>
              <a:ext uri="{FF2B5EF4-FFF2-40B4-BE49-F238E27FC236}">
                <a16:creationId xmlns:a16="http://schemas.microsoft.com/office/drawing/2014/main" id="{53E1F9F3-9FC9-7BA5-3151-63C5267644B3}"/>
              </a:ext>
            </a:extLst>
          </p:cNvPr>
          <p:cNvPicPr>
            <a:picLocks noChangeAspect="1"/>
          </p:cNvPicPr>
          <p:nvPr/>
        </p:nvPicPr>
        <p:blipFill>
          <a:blip r:embed="rId5"/>
          <a:stretch>
            <a:fillRect/>
          </a:stretch>
        </p:blipFill>
        <p:spPr>
          <a:xfrm>
            <a:off x="12366308" y="319087"/>
            <a:ext cx="5562600" cy="4171950"/>
          </a:xfrm>
          <a:prstGeom prst="rect">
            <a:avLst/>
          </a:prstGeom>
        </p:spPr>
      </p:pic>
      <p:pic>
        <p:nvPicPr>
          <p:cNvPr id="19" name="Obraz 18">
            <a:extLst>
              <a:ext uri="{FF2B5EF4-FFF2-40B4-BE49-F238E27FC236}">
                <a16:creationId xmlns:a16="http://schemas.microsoft.com/office/drawing/2014/main" id="{872585E1-3EB3-6321-87FB-38D04545BD3F}"/>
              </a:ext>
            </a:extLst>
          </p:cNvPr>
          <p:cNvPicPr>
            <a:picLocks noChangeAspect="1"/>
          </p:cNvPicPr>
          <p:nvPr/>
        </p:nvPicPr>
        <p:blipFill>
          <a:blip r:embed="rId6"/>
          <a:stretch>
            <a:fillRect/>
          </a:stretch>
        </p:blipFill>
        <p:spPr>
          <a:xfrm>
            <a:off x="7848600" y="3467100"/>
            <a:ext cx="5562601" cy="4171951"/>
          </a:xfrm>
          <a:prstGeom prst="rect">
            <a:avLst/>
          </a:prstGeom>
        </p:spPr>
      </p:pic>
      <p:pic>
        <p:nvPicPr>
          <p:cNvPr id="20" name="Obraz 19">
            <a:extLst>
              <a:ext uri="{FF2B5EF4-FFF2-40B4-BE49-F238E27FC236}">
                <a16:creationId xmlns:a16="http://schemas.microsoft.com/office/drawing/2014/main" id="{F8A43601-4463-7D90-C97B-BF16E560EB72}"/>
              </a:ext>
            </a:extLst>
          </p:cNvPr>
          <p:cNvPicPr>
            <a:picLocks noChangeAspect="1"/>
          </p:cNvPicPr>
          <p:nvPr/>
        </p:nvPicPr>
        <p:blipFill>
          <a:blip r:embed="rId7"/>
          <a:stretch>
            <a:fillRect/>
          </a:stretch>
        </p:blipFill>
        <p:spPr>
          <a:xfrm>
            <a:off x="12725400" y="6061817"/>
            <a:ext cx="5236165" cy="392968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10" name="Group 10"/>
          <p:cNvGrpSpPr/>
          <p:nvPr/>
        </p:nvGrpSpPr>
        <p:grpSpPr>
          <a:xfrm>
            <a:off x="-9525" y="309562"/>
            <a:ext cx="247650" cy="866775"/>
            <a:chOff x="0" y="0"/>
            <a:chExt cx="330200" cy="1155700"/>
          </a:xfrm>
        </p:grpSpPr>
        <p:sp>
          <p:nvSpPr>
            <p:cNvPr id="11" name="Freeform 11"/>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12" name="Freeform 12"/>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13" name="Freeform 13"/>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4" name="TextBox 14"/>
          <p:cNvSpPr txBox="1"/>
          <p:nvPr/>
        </p:nvSpPr>
        <p:spPr>
          <a:xfrm>
            <a:off x="1223962" y="467232"/>
            <a:ext cx="2900362" cy="551433"/>
          </a:xfrm>
          <a:prstGeom prst="rect">
            <a:avLst/>
          </a:prstGeom>
        </p:spPr>
        <p:txBody>
          <a:bodyPr wrap="square" lIns="0" tIns="0" rIns="0" bIns="0" rtlCol="0" anchor="t">
            <a:spAutoFit/>
          </a:bodyPr>
          <a:lstStyle/>
          <a:p>
            <a:pPr algn="ctr">
              <a:lnSpc>
                <a:spcPts val="4320"/>
              </a:lnSpc>
            </a:pPr>
            <a:r>
              <a:rPr lang="pl-PL" sz="4000" dirty="0">
                <a:solidFill>
                  <a:srgbClr val="3D7351"/>
                </a:solidFill>
                <a:latin typeface="+mj-lt"/>
              </a:rPr>
              <a:t>DZIEŃ TRZECI</a:t>
            </a:r>
            <a:endParaRPr lang="en-US" sz="4000" dirty="0">
              <a:solidFill>
                <a:srgbClr val="3D7351"/>
              </a:solidFill>
              <a:latin typeface="+mj-lt"/>
            </a:endParaRPr>
          </a:p>
        </p:txBody>
      </p:sp>
      <p:sp>
        <p:nvSpPr>
          <p:cNvPr id="17" name="pole tekstowe 16">
            <a:extLst>
              <a:ext uri="{FF2B5EF4-FFF2-40B4-BE49-F238E27FC236}">
                <a16:creationId xmlns:a16="http://schemas.microsoft.com/office/drawing/2014/main" id="{57DAA7AB-D335-1EB4-F930-0C3BF5F8952C}"/>
              </a:ext>
            </a:extLst>
          </p:cNvPr>
          <p:cNvSpPr txBox="1"/>
          <p:nvPr/>
        </p:nvSpPr>
        <p:spPr>
          <a:xfrm>
            <a:off x="1223962" y="1238901"/>
            <a:ext cx="4750118" cy="8094524"/>
          </a:xfrm>
          <a:prstGeom prst="rect">
            <a:avLst/>
          </a:prstGeom>
          <a:noFill/>
        </p:spPr>
        <p:txBody>
          <a:bodyPr wrap="square" rtlCol="0">
            <a:spAutoFit/>
          </a:bodyPr>
          <a:lstStyle/>
          <a:p>
            <a:r>
              <a:rPr lang="pl-PL" sz="2000" dirty="0"/>
              <a:t>Trzeciego dnia naszych praktyk zagranicznych odwiedziliśmy fabrykę okien. Mieliśmy okazję zobaczyć, jak działa produkcja okien z różnych rodzajów drewna – zarówno z lokalnego dębu, jak i egzotycznego drewna z Afryki. </a:t>
            </a:r>
            <a:r>
              <a:rPr lang="pl-PL" sz="2000" b="0" i="0" dirty="0">
                <a:effectLst/>
              </a:rPr>
              <a:t>Cały proces produkcji jest w pełni zautomatyzowany, z wyjątkiem selekcji drewna, którą nadal wykonuje się ręcznie. Dowiedzieliśmy się, że surowiec jest dzielony na dwie klasy jakości – to najlepsze drewno, gdzie nie widać żadnych połączeń, i niższej jakości, gdzie można zauważyć łączenia. Po zwiedzeniu fabryki uczestniczyliśmy w wykładzie na temat zarządzania gospodarką leśną. Firma, która produkuje okna, zarządza aż 1100 hektarami lasów! 600 hektarów jest przeznaczonych pod plan urządzenia lasu, a pozostałe to tereny rolne i lasy mniejsze. Głównym gatunkiem drzew, które rosną w zarządzanych przez nich lasach, jest dąb. Dowiedzieliśmy się, że preferują naturalne odnawianie lasów przez samosiewy, co było dla nas ciekawą informacją. Podczas wykładu wspomniano także o metodach wycinki drzew.</a:t>
            </a:r>
            <a:endParaRPr lang="pl-PL" sz="2000" dirty="0"/>
          </a:p>
        </p:txBody>
      </p:sp>
      <p:pic>
        <p:nvPicPr>
          <p:cNvPr id="18" name="Obraz 17">
            <a:extLst>
              <a:ext uri="{FF2B5EF4-FFF2-40B4-BE49-F238E27FC236}">
                <a16:creationId xmlns:a16="http://schemas.microsoft.com/office/drawing/2014/main" id="{4C8383F5-4180-7B4E-2270-91CE6B3CF5BC}"/>
              </a:ext>
            </a:extLst>
          </p:cNvPr>
          <p:cNvPicPr>
            <a:picLocks noChangeAspect="1"/>
          </p:cNvPicPr>
          <p:nvPr/>
        </p:nvPicPr>
        <p:blipFill>
          <a:blip r:embed="rId5"/>
          <a:stretch>
            <a:fillRect/>
          </a:stretch>
        </p:blipFill>
        <p:spPr>
          <a:xfrm>
            <a:off x="12313921" y="309562"/>
            <a:ext cx="5614987" cy="4210050"/>
          </a:xfrm>
          <a:prstGeom prst="rect">
            <a:avLst/>
          </a:prstGeom>
        </p:spPr>
      </p:pic>
      <p:pic>
        <p:nvPicPr>
          <p:cNvPr id="19" name="Obraz 18">
            <a:extLst>
              <a:ext uri="{FF2B5EF4-FFF2-40B4-BE49-F238E27FC236}">
                <a16:creationId xmlns:a16="http://schemas.microsoft.com/office/drawing/2014/main" id="{4EFE7E34-E92B-863E-5479-C490B52E8C49}"/>
              </a:ext>
            </a:extLst>
          </p:cNvPr>
          <p:cNvPicPr>
            <a:picLocks noChangeAspect="1"/>
          </p:cNvPicPr>
          <p:nvPr/>
        </p:nvPicPr>
        <p:blipFill>
          <a:blip r:embed="rId6"/>
          <a:stretch>
            <a:fillRect/>
          </a:stretch>
        </p:blipFill>
        <p:spPr>
          <a:xfrm>
            <a:off x="7068457" y="3181138"/>
            <a:ext cx="5614987" cy="4210050"/>
          </a:xfrm>
          <a:prstGeom prst="rect">
            <a:avLst/>
          </a:prstGeom>
        </p:spPr>
      </p:pic>
      <p:pic>
        <p:nvPicPr>
          <p:cNvPr id="20" name="Obraz 19">
            <a:extLst>
              <a:ext uri="{FF2B5EF4-FFF2-40B4-BE49-F238E27FC236}">
                <a16:creationId xmlns:a16="http://schemas.microsoft.com/office/drawing/2014/main" id="{927D4142-DD35-4DCE-619A-85CD83CD1D97}"/>
              </a:ext>
            </a:extLst>
          </p:cNvPr>
          <p:cNvPicPr>
            <a:picLocks noChangeAspect="1"/>
          </p:cNvPicPr>
          <p:nvPr/>
        </p:nvPicPr>
        <p:blipFill>
          <a:blip r:embed="rId7"/>
          <a:stretch>
            <a:fillRect/>
          </a:stretch>
        </p:blipFill>
        <p:spPr>
          <a:xfrm>
            <a:off x="12029984" y="5581703"/>
            <a:ext cx="5862638" cy="439573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10" name="Group 10"/>
          <p:cNvGrpSpPr/>
          <p:nvPr/>
        </p:nvGrpSpPr>
        <p:grpSpPr>
          <a:xfrm>
            <a:off x="-9525" y="309562"/>
            <a:ext cx="247650" cy="866775"/>
            <a:chOff x="0" y="0"/>
            <a:chExt cx="330200" cy="1155700"/>
          </a:xfrm>
        </p:grpSpPr>
        <p:sp>
          <p:nvSpPr>
            <p:cNvPr id="11" name="Freeform 11"/>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12" name="Freeform 12"/>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13" name="Freeform 13"/>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4" name="TextBox 14"/>
          <p:cNvSpPr txBox="1"/>
          <p:nvPr/>
        </p:nvSpPr>
        <p:spPr>
          <a:xfrm>
            <a:off x="1223962" y="495300"/>
            <a:ext cx="3424238" cy="1102866"/>
          </a:xfrm>
          <a:prstGeom prst="rect">
            <a:avLst/>
          </a:prstGeom>
        </p:spPr>
        <p:txBody>
          <a:bodyPr wrap="square" lIns="0" tIns="0" rIns="0" bIns="0" rtlCol="0" anchor="t">
            <a:spAutoFit/>
          </a:bodyPr>
          <a:lstStyle/>
          <a:p>
            <a:pPr algn="ctr">
              <a:lnSpc>
                <a:spcPts val="4320"/>
              </a:lnSpc>
            </a:pPr>
            <a:r>
              <a:rPr lang="pl-PL" sz="4000" dirty="0">
                <a:solidFill>
                  <a:srgbClr val="3D7351"/>
                </a:solidFill>
                <a:latin typeface="+mj-lt"/>
              </a:rPr>
              <a:t>DZIEŃ CZWARTY</a:t>
            </a:r>
            <a:endParaRPr lang="en-US" sz="4000" dirty="0">
              <a:solidFill>
                <a:srgbClr val="3D7351"/>
              </a:solidFill>
              <a:latin typeface="+mj-lt"/>
            </a:endParaRPr>
          </a:p>
          <a:p>
            <a:pPr algn="ctr">
              <a:lnSpc>
                <a:spcPts val="4320"/>
              </a:lnSpc>
            </a:pPr>
            <a:endParaRPr lang="en-US" sz="3600" dirty="0">
              <a:solidFill>
                <a:srgbClr val="3D7351"/>
              </a:solidFill>
              <a:latin typeface="Arimo Bold"/>
            </a:endParaRPr>
          </a:p>
        </p:txBody>
      </p:sp>
      <p:sp>
        <p:nvSpPr>
          <p:cNvPr id="17" name="pole tekstowe 16">
            <a:extLst>
              <a:ext uri="{FF2B5EF4-FFF2-40B4-BE49-F238E27FC236}">
                <a16:creationId xmlns:a16="http://schemas.microsoft.com/office/drawing/2014/main" id="{3DC71B7E-5B91-CF7C-5B35-1353B0210617}"/>
              </a:ext>
            </a:extLst>
          </p:cNvPr>
          <p:cNvSpPr txBox="1"/>
          <p:nvPr/>
        </p:nvSpPr>
        <p:spPr>
          <a:xfrm>
            <a:off x="1223962" y="1166812"/>
            <a:ext cx="4643438" cy="6832640"/>
          </a:xfrm>
          <a:prstGeom prst="rect">
            <a:avLst/>
          </a:prstGeom>
          <a:noFill/>
        </p:spPr>
        <p:txBody>
          <a:bodyPr wrap="square" rtlCol="0">
            <a:spAutoFit/>
          </a:bodyPr>
          <a:lstStyle/>
          <a:p>
            <a:r>
              <a:rPr lang="pl-PL" sz="2000" dirty="0">
                <a:ea typeface="Segoe UI Historic" panose="020B0502040204020203" pitchFamily="34" charset="0"/>
                <a:cs typeface="Segoe UI Historic" panose="020B0502040204020203" pitchFamily="34" charset="0"/>
              </a:rPr>
              <a:t>Czwartego dnia praktyk w ramach naszego wyjazdu do Francji odwiedziliśmy ciepłownię, która dostarcza ciepło oraz prąd do pobliskich budynków. Surowiec ten jest pozyskiwany z terenów leśnych w promieniu 40 kilometrów od zakładu. Zapoznaliśmy się z całym procesem – od momentu dostarczenia biomasy, aż po wytwarzanie ciepła i prądu.</a:t>
            </a:r>
          </a:p>
          <a:p>
            <a:pPr algn="l"/>
            <a:r>
              <a:rPr lang="pl-PL" sz="2000" dirty="0">
                <a:ea typeface="Segoe UI Historic" panose="020B0502040204020203" pitchFamily="34" charset="0"/>
                <a:cs typeface="Segoe UI Historic" panose="020B0502040204020203" pitchFamily="34" charset="0"/>
              </a:rPr>
              <a:t>Po wizycie w elektrociepłowni udaliśmy się do lasu, gdzie przeprowadzaliśmy pomiary drzew metodą kołową. </a:t>
            </a:r>
            <a:r>
              <a:rPr lang="pl-PL" sz="2000" b="0" i="0" dirty="0">
                <a:effectLst/>
                <a:ea typeface="Segoe UI Historic" panose="020B0502040204020203" pitchFamily="34" charset="0"/>
                <a:cs typeface="Segoe UI Historic" panose="020B0502040204020203" pitchFamily="34" charset="0"/>
              </a:rPr>
              <a:t>Poznaliśmy również nowe technologie pomiaru odległości za pomocą urządzeń optycznych.</a:t>
            </a:r>
          </a:p>
          <a:p>
            <a:pPr algn="l"/>
            <a:r>
              <a:rPr lang="pl-PL" sz="2000" b="0" i="0" dirty="0">
                <a:effectLst/>
                <a:ea typeface="Segoe UI Historic" panose="020B0502040204020203" pitchFamily="34" charset="0"/>
                <a:cs typeface="Segoe UI Historic" panose="020B0502040204020203" pitchFamily="34" charset="0"/>
              </a:rPr>
              <a:t>Teren, na którym pracowaliśmy, przygotowywany był pod odnowienie naturalne dębu. Przygotowanie to polega na usunięciu wszelkiej roślinności, która mogłaby zagłuszać młode siewki dębu, szczególnie buk (Bk), który stanowi dużą konkurencję dla dębu w tej fazie rozwoju.</a:t>
            </a:r>
          </a:p>
          <a:p>
            <a:endParaRPr lang="pl-PL" dirty="0"/>
          </a:p>
        </p:txBody>
      </p:sp>
      <p:pic>
        <p:nvPicPr>
          <p:cNvPr id="18" name="Obraz 17">
            <a:extLst>
              <a:ext uri="{FF2B5EF4-FFF2-40B4-BE49-F238E27FC236}">
                <a16:creationId xmlns:a16="http://schemas.microsoft.com/office/drawing/2014/main" id="{5411A4D2-F796-CE19-0B29-EF77CFEEEC84}"/>
              </a:ext>
            </a:extLst>
          </p:cNvPr>
          <p:cNvPicPr>
            <a:picLocks noChangeAspect="1"/>
          </p:cNvPicPr>
          <p:nvPr/>
        </p:nvPicPr>
        <p:blipFill>
          <a:blip r:embed="rId5"/>
          <a:stretch>
            <a:fillRect/>
          </a:stretch>
        </p:blipFill>
        <p:spPr>
          <a:xfrm>
            <a:off x="11985308" y="495300"/>
            <a:ext cx="5943600" cy="4457700"/>
          </a:xfrm>
          <a:prstGeom prst="rect">
            <a:avLst/>
          </a:prstGeom>
        </p:spPr>
      </p:pic>
      <p:pic>
        <p:nvPicPr>
          <p:cNvPr id="19" name="Obraz 18">
            <a:extLst>
              <a:ext uri="{FF2B5EF4-FFF2-40B4-BE49-F238E27FC236}">
                <a16:creationId xmlns:a16="http://schemas.microsoft.com/office/drawing/2014/main" id="{29D662EB-EEDA-5DD4-7BD4-D286D8FC8076}"/>
              </a:ext>
            </a:extLst>
          </p:cNvPr>
          <p:cNvPicPr>
            <a:picLocks noChangeAspect="1"/>
          </p:cNvPicPr>
          <p:nvPr/>
        </p:nvPicPr>
        <p:blipFill>
          <a:blip r:embed="rId6"/>
          <a:stretch>
            <a:fillRect/>
          </a:stretch>
        </p:blipFill>
        <p:spPr>
          <a:xfrm>
            <a:off x="6302693" y="3216731"/>
            <a:ext cx="5943600" cy="4457700"/>
          </a:xfrm>
          <a:prstGeom prst="rect">
            <a:avLst/>
          </a:prstGeom>
        </p:spPr>
      </p:pic>
      <p:pic>
        <p:nvPicPr>
          <p:cNvPr id="20" name="Obraz 19">
            <a:extLst>
              <a:ext uri="{FF2B5EF4-FFF2-40B4-BE49-F238E27FC236}">
                <a16:creationId xmlns:a16="http://schemas.microsoft.com/office/drawing/2014/main" id="{C7935DE9-6BCF-8802-7C16-AEFB5090B68A}"/>
              </a:ext>
            </a:extLst>
          </p:cNvPr>
          <p:cNvPicPr>
            <a:picLocks noChangeAspect="1"/>
          </p:cNvPicPr>
          <p:nvPr/>
        </p:nvPicPr>
        <p:blipFill>
          <a:blip r:embed="rId7"/>
          <a:stretch>
            <a:fillRect/>
          </a:stretch>
        </p:blipFill>
        <p:spPr>
          <a:xfrm>
            <a:off x="11985308" y="5409294"/>
            <a:ext cx="5943600" cy="44577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10" name="Group 10"/>
          <p:cNvGrpSpPr/>
          <p:nvPr/>
        </p:nvGrpSpPr>
        <p:grpSpPr>
          <a:xfrm>
            <a:off x="-9525" y="309562"/>
            <a:ext cx="247650" cy="866775"/>
            <a:chOff x="0" y="0"/>
            <a:chExt cx="330200" cy="1155700"/>
          </a:xfrm>
        </p:grpSpPr>
        <p:sp>
          <p:nvSpPr>
            <p:cNvPr id="11" name="Freeform 11"/>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12" name="Freeform 12"/>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13" name="Freeform 13"/>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4" name="TextBox 14"/>
          <p:cNvSpPr txBox="1"/>
          <p:nvPr/>
        </p:nvSpPr>
        <p:spPr>
          <a:xfrm>
            <a:off x="1223962" y="467232"/>
            <a:ext cx="2572957" cy="551433"/>
          </a:xfrm>
          <a:prstGeom prst="rect">
            <a:avLst/>
          </a:prstGeom>
        </p:spPr>
        <p:txBody>
          <a:bodyPr wrap="square" lIns="0" tIns="0" rIns="0" bIns="0" rtlCol="0" anchor="t">
            <a:spAutoFit/>
          </a:bodyPr>
          <a:lstStyle/>
          <a:p>
            <a:pPr algn="ctr">
              <a:lnSpc>
                <a:spcPts val="4320"/>
              </a:lnSpc>
            </a:pPr>
            <a:r>
              <a:rPr lang="pl-PL" sz="4000" dirty="0">
                <a:solidFill>
                  <a:srgbClr val="3D7351"/>
                </a:solidFill>
                <a:latin typeface="+mj-lt"/>
              </a:rPr>
              <a:t>DZIEŃ PIĄTY</a:t>
            </a:r>
            <a:endParaRPr lang="en-US" sz="4000" dirty="0">
              <a:solidFill>
                <a:srgbClr val="3D7351"/>
              </a:solidFill>
              <a:latin typeface="+mj-lt"/>
            </a:endParaRPr>
          </a:p>
        </p:txBody>
      </p:sp>
      <p:sp>
        <p:nvSpPr>
          <p:cNvPr id="17" name="pole tekstowe 16">
            <a:extLst>
              <a:ext uri="{FF2B5EF4-FFF2-40B4-BE49-F238E27FC236}">
                <a16:creationId xmlns:a16="http://schemas.microsoft.com/office/drawing/2014/main" id="{14EDA1B1-235F-96FE-E402-7EFA20EA5766}"/>
              </a:ext>
            </a:extLst>
          </p:cNvPr>
          <p:cNvSpPr txBox="1"/>
          <p:nvPr/>
        </p:nvSpPr>
        <p:spPr>
          <a:xfrm>
            <a:off x="1223962" y="1166812"/>
            <a:ext cx="4719638" cy="6555641"/>
          </a:xfrm>
          <a:prstGeom prst="rect">
            <a:avLst/>
          </a:prstGeom>
          <a:noFill/>
        </p:spPr>
        <p:txBody>
          <a:bodyPr wrap="square" rtlCol="0">
            <a:spAutoFit/>
          </a:bodyPr>
          <a:lstStyle/>
          <a:p>
            <a:r>
              <a:rPr lang="pl-PL" sz="2000" dirty="0">
                <a:ea typeface="Segoe UI Historic" panose="020B0502040204020203" pitchFamily="34" charset="0"/>
                <a:cs typeface="Segoe UI Historic" panose="020B0502040204020203" pitchFamily="34" charset="0"/>
              </a:rPr>
              <a:t>Piątego dnia praktyk w ramach naszego wyjazdu do Francji odwiedziliśmy francuską hodowlę dębów, które odgrywają kluczową rolę w zrównoważonym zarządzaniu lasami i produkcji drewna we Francji. Celem jest produkcja wysokiej jakości drewna w długich cyklach, choć nowoczesne techniki dążą do optymalizacji wzrostu i skrócenia tego okresu. Tradycyjne zarządzanie dębami we Francji obejmuje połączenie przerzedzania, selektywnego przycinania oraz kontrolę gęstości, aby zapewnić rozwój prostych pni i minimalizować wady, takie jak: sęki i pędy śpiące. Wczesne przerzedzanie jest kluczowe, aby drzewa rozwijały duże, zdrowe korony, które są niezbędne do silnego wzrostu. W tym dniu nasi uczniowie zajmowali się zbieraniem żołędzi, które zostały dokładnie sprawdzone, po czym wyselekcjonowano te o największym potencjale wzrostu.</a:t>
            </a:r>
          </a:p>
        </p:txBody>
      </p:sp>
      <p:pic>
        <p:nvPicPr>
          <p:cNvPr id="18" name="Obraz 17">
            <a:extLst>
              <a:ext uri="{FF2B5EF4-FFF2-40B4-BE49-F238E27FC236}">
                <a16:creationId xmlns:a16="http://schemas.microsoft.com/office/drawing/2014/main" id="{9DFA2113-715C-47A9-5001-A5A864E07BD2}"/>
              </a:ext>
            </a:extLst>
          </p:cNvPr>
          <p:cNvPicPr>
            <a:picLocks noChangeAspect="1"/>
          </p:cNvPicPr>
          <p:nvPr/>
        </p:nvPicPr>
        <p:blipFill>
          <a:blip r:embed="rId5"/>
          <a:stretch>
            <a:fillRect/>
          </a:stretch>
        </p:blipFill>
        <p:spPr>
          <a:xfrm>
            <a:off x="11913570" y="467232"/>
            <a:ext cx="6015338" cy="4514441"/>
          </a:xfrm>
          <a:prstGeom prst="rect">
            <a:avLst/>
          </a:prstGeom>
        </p:spPr>
      </p:pic>
      <p:pic>
        <p:nvPicPr>
          <p:cNvPr id="19" name="Obraz 18">
            <a:extLst>
              <a:ext uri="{FF2B5EF4-FFF2-40B4-BE49-F238E27FC236}">
                <a16:creationId xmlns:a16="http://schemas.microsoft.com/office/drawing/2014/main" id="{150FA40F-FFB8-8050-FA7E-60514286E10D}"/>
              </a:ext>
            </a:extLst>
          </p:cNvPr>
          <p:cNvPicPr>
            <a:picLocks noChangeAspect="1"/>
          </p:cNvPicPr>
          <p:nvPr/>
        </p:nvPicPr>
        <p:blipFill>
          <a:blip r:embed="rId6"/>
          <a:stretch>
            <a:fillRect/>
          </a:stretch>
        </p:blipFill>
        <p:spPr>
          <a:xfrm>
            <a:off x="6783070" y="3419986"/>
            <a:ext cx="6015338" cy="4511504"/>
          </a:xfrm>
          <a:prstGeom prst="rect">
            <a:avLst/>
          </a:prstGeom>
        </p:spPr>
      </p:pic>
      <p:pic>
        <p:nvPicPr>
          <p:cNvPr id="20" name="Obraz 19">
            <a:extLst>
              <a:ext uri="{FF2B5EF4-FFF2-40B4-BE49-F238E27FC236}">
                <a16:creationId xmlns:a16="http://schemas.microsoft.com/office/drawing/2014/main" id="{CF395196-A269-4401-BC5C-CC3595B552F7}"/>
              </a:ext>
            </a:extLst>
          </p:cNvPr>
          <p:cNvPicPr>
            <a:picLocks noChangeAspect="1"/>
          </p:cNvPicPr>
          <p:nvPr/>
        </p:nvPicPr>
        <p:blipFill>
          <a:blip r:embed="rId7"/>
          <a:stretch>
            <a:fillRect/>
          </a:stretch>
        </p:blipFill>
        <p:spPr>
          <a:xfrm>
            <a:off x="11913570" y="5448300"/>
            <a:ext cx="6015338" cy="451444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5" name="TextBox 15"/>
          <p:cNvSpPr txBox="1"/>
          <p:nvPr/>
        </p:nvSpPr>
        <p:spPr>
          <a:xfrm>
            <a:off x="1223962" y="613435"/>
            <a:ext cx="5020665" cy="443198"/>
          </a:xfrm>
          <a:prstGeom prst="rect">
            <a:avLst/>
          </a:prstGeom>
        </p:spPr>
        <p:txBody>
          <a:bodyPr wrap="square" lIns="0" tIns="0" rIns="0" bIns="0" rtlCol="0" anchor="t">
            <a:spAutoFit/>
          </a:bodyPr>
          <a:lstStyle/>
          <a:p>
            <a:pPr algn="l">
              <a:lnSpc>
                <a:spcPts val="3240"/>
              </a:lnSpc>
            </a:pPr>
            <a:r>
              <a:rPr lang="pl-PL" sz="4000" dirty="0">
                <a:solidFill>
                  <a:srgbClr val="3D7351"/>
                </a:solidFill>
                <a:latin typeface="+mj-lt"/>
              </a:rPr>
              <a:t>DZIEŃ SZÓSTY</a:t>
            </a:r>
            <a:endParaRPr lang="en-US" sz="4000" dirty="0">
              <a:solidFill>
                <a:srgbClr val="3D7351"/>
              </a:solidFill>
              <a:latin typeface="+mj-lt"/>
            </a:endParaRPr>
          </a:p>
        </p:txBody>
      </p:sp>
      <p:sp>
        <p:nvSpPr>
          <p:cNvPr id="19" name="pole tekstowe 18">
            <a:extLst>
              <a:ext uri="{FF2B5EF4-FFF2-40B4-BE49-F238E27FC236}">
                <a16:creationId xmlns:a16="http://schemas.microsoft.com/office/drawing/2014/main" id="{9A1B45F7-ECEF-C9B1-96F9-6CB93A5544CE}"/>
              </a:ext>
            </a:extLst>
          </p:cNvPr>
          <p:cNvSpPr txBox="1"/>
          <p:nvPr/>
        </p:nvSpPr>
        <p:spPr>
          <a:xfrm>
            <a:off x="1223962" y="1175385"/>
            <a:ext cx="4414838" cy="7755969"/>
          </a:xfrm>
          <a:prstGeom prst="rect">
            <a:avLst/>
          </a:prstGeom>
          <a:noFill/>
        </p:spPr>
        <p:txBody>
          <a:bodyPr wrap="square">
            <a:spAutoFit/>
          </a:bodyPr>
          <a:lstStyle/>
          <a:p>
            <a:pPr algn="l"/>
            <a:r>
              <a:rPr lang="pl-PL" sz="2000" dirty="0">
                <a:ea typeface="Segoe UI Historic" panose="020B0502040204020203" pitchFamily="34" charset="0"/>
                <a:cs typeface="Segoe UI Historic" panose="020B0502040204020203" pitchFamily="34" charset="0"/>
              </a:rPr>
              <a:t>Szósty dzień naszej praktyki we Francji zaczęliśmy od zwiedzania muzeum i toru Le </a:t>
            </a:r>
            <a:r>
              <a:rPr lang="pl-PL" sz="2000" dirty="0" err="1">
                <a:ea typeface="Segoe UI Historic" panose="020B0502040204020203" pitchFamily="34" charset="0"/>
                <a:cs typeface="Segoe UI Historic" panose="020B0502040204020203" pitchFamily="34" charset="0"/>
              </a:rPr>
              <a:t>Mans</a:t>
            </a:r>
            <a:r>
              <a:rPr lang="pl-PL" sz="2000" dirty="0">
                <a:ea typeface="Segoe UI Historic" panose="020B0502040204020203" pitchFamily="34" charset="0"/>
                <a:cs typeface="Segoe UI Historic" panose="020B0502040204020203" pitchFamily="34" charset="0"/>
              </a:rPr>
              <a:t> 24h. To muzeum jest prawdziwą skarbnicą wiedzy o jednym z najsłynniejszych wyścigów długodystansowych na świecie. Mogliśmy zobaczyć różne historyczne samochody wyścigowe oraz zapoznać się z historią tego kultowego toru. </a:t>
            </a:r>
            <a:r>
              <a:rPr lang="pl-PL" sz="2000" b="0" i="0" dirty="0">
                <a:effectLst/>
                <a:ea typeface="Segoe UI Historic" panose="020B0502040204020203" pitchFamily="34" charset="0"/>
                <a:cs typeface="Segoe UI Historic" panose="020B0502040204020203" pitchFamily="34" charset="0"/>
              </a:rPr>
              <a:t>Następnie mieliśmy okazję obserwować, jak zawodnicy przygotowują się do kolejnych treningów. Po emocjach związanych z wyścigami udaliśmy się na spokojniejsze zwiedzanie starej części miasta Le </a:t>
            </a:r>
            <a:r>
              <a:rPr lang="pl-PL" sz="2000" b="0" i="0" dirty="0" err="1">
                <a:effectLst/>
                <a:ea typeface="Segoe UI Historic" panose="020B0502040204020203" pitchFamily="34" charset="0"/>
                <a:cs typeface="Segoe UI Historic" panose="020B0502040204020203" pitchFamily="34" charset="0"/>
              </a:rPr>
              <a:t>Mans</a:t>
            </a:r>
            <a:r>
              <a:rPr lang="pl-PL" sz="2000" b="0" i="0" dirty="0">
                <a:effectLst/>
                <a:ea typeface="Segoe UI Historic" panose="020B0502040204020203" pitchFamily="34" charset="0"/>
                <a:cs typeface="Segoe UI Historic" panose="020B0502040204020203" pitchFamily="34" charset="0"/>
              </a:rPr>
              <a:t>. Dzielnica ta, znana również jako </a:t>
            </a:r>
            <a:r>
              <a:rPr lang="pl-PL" sz="2000" b="0" i="0" dirty="0" err="1">
                <a:effectLst/>
                <a:ea typeface="Segoe UI Historic" panose="020B0502040204020203" pitchFamily="34" charset="0"/>
                <a:cs typeface="Segoe UI Historic" panose="020B0502040204020203" pitchFamily="34" charset="0"/>
              </a:rPr>
              <a:t>Cité</a:t>
            </a:r>
            <a:r>
              <a:rPr lang="pl-PL" sz="2000" b="0" i="0" dirty="0">
                <a:effectLst/>
                <a:ea typeface="Segoe UI Historic" panose="020B0502040204020203" pitchFamily="34" charset="0"/>
                <a:cs typeface="Segoe UI Historic" panose="020B0502040204020203" pitchFamily="34" charset="0"/>
              </a:rPr>
              <a:t> </a:t>
            </a:r>
            <a:r>
              <a:rPr lang="pl-PL" sz="2000" b="0" i="0" dirty="0" err="1">
                <a:effectLst/>
                <a:ea typeface="Segoe UI Historic" panose="020B0502040204020203" pitchFamily="34" charset="0"/>
                <a:cs typeface="Segoe UI Historic" panose="020B0502040204020203" pitchFamily="34" charset="0"/>
              </a:rPr>
              <a:t>Plantagenêt</a:t>
            </a:r>
            <a:r>
              <a:rPr lang="pl-PL" sz="2000" b="0" i="0" dirty="0">
                <a:effectLst/>
                <a:ea typeface="Segoe UI Historic" panose="020B0502040204020203" pitchFamily="34" charset="0"/>
                <a:cs typeface="Segoe UI Historic" panose="020B0502040204020203" pitchFamily="34" charset="0"/>
              </a:rPr>
              <a:t>, zachwyciła nas swoją średniowieczną architekturą i wąskimi, brukowanymi uliczkami. To miejsce ma niesamowity klimat, pełne jest starych domów, urokliwych zaułków i zabytków, takich jak Katedra św. Juliana. Spacer po dzielnicy </a:t>
            </a:r>
            <a:r>
              <a:rPr lang="pl-PL" sz="2000" b="0" i="0" dirty="0" err="1">
                <a:effectLst/>
                <a:ea typeface="Segoe UI Historic" panose="020B0502040204020203" pitchFamily="34" charset="0"/>
                <a:cs typeface="Segoe UI Historic" panose="020B0502040204020203" pitchFamily="34" charset="0"/>
              </a:rPr>
              <a:t>Cité</a:t>
            </a:r>
            <a:r>
              <a:rPr lang="pl-PL" sz="2000" b="0" i="0" dirty="0">
                <a:effectLst/>
                <a:ea typeface="Segoe UI Historic" panose="020B0502040204020203" pitchFamily="34" charset="0"/>
                <a:cs typeface="Segoe UI Historic" panose="020B0502040204020203" pitchFamily="34" charset="0"/>
              </a:rPr>
              <a:t> </a:t>
            </a:r>
            <a:r>
              <a:rPr lang="pl-PL" sz="2000" b="0" i="0" dirty="0" err="1">
                <a:effectLst/>
                <a:ea typeface="Segoe UI Historic" panose="020B0502040204020203" pitchFamily="34" charset="0"/>
                <a:cs typeface="Segoe UI Historic" panose="020B0502040204020203" pitchFamily="34" charset="0"/>
              </a:rPr>
              <a:t>Plantagenêt</a:t>
            </a:r>
            <a:r>
              <a:rPr lang="pl-PL" sz="2000" b="0" i="0" dirty="0">
                <a:effectLst/>
                <a:ea typeface="Segoe UI Historic" panose="020B0502040204020203" pitchFamily="34" charset="0"/>
                <a:cs typeface="Segoe UI Historic" panose="020B0502040204020203" pitchFamily="34" charset="0"/>
              </a:rPr>
              <a:t> był jak podróż w czasie.</a:t>
            </a:r>
          </a:p>
          <a:p>
            <a:endParaRPr lang="pl-PL" dirty="0"/>
          </a:p>
        </p:txBody>
      </p:sp>
      <p:pic>
        <p:nvPicPr>
          <p:cNvPr id="20" name="Obraz 19">
            <a:extLst>
              <a:ext uri="{FF2B5EF4-FFF2-40B4-BE49-F238E27FC236}">
                <a16:creationId xmlns:a16="http://schemas.microsoft.com/office/drawing/2014/main" id="{9211F3B6-801F-FD53-C24E-4817E2E935C9}"/>
              </a:ext>
            </a:extLst>
          </p:cNvPr>
          <p:cNvPicPr>
            <a:picLocks noChangeAspect="1"/>
          </p:cNvPicPr>
          <p:nvPr/>
        </p:nvPicPr>
        <p:blipFill>
          <a:blip r:embed="rId5"/>
          <a:stretch>
            <a:fillRect/>
          </a:stretch>
        </p:blipFill>
        <p:spPr>
          <a:xfrm>
            <a:off x="11909280" y="329519"/>
            <a:ext cx="6019628" cy="4513445"/>
          </a:xfrm>
          <a:prstGeom prst="rect">
            <a:avLst/>
          </a:prstGeom>
        </p:spPr>
      </p:pic>
      <p:pic>
        <p:nvPicPr>
          <p:cNvPr id="22" name="Obraz 21">
            <a:extLst>
              <a:ext uri="{FF2B5EF4-FFF2-40B4-BE49-F238E27FC236}">
                <a16:creationId xmlns:a16="http://schemas.microsoft.com/office/drawing/2014/main" id="{312E9E40-2BEE-ED71-B5D4-DD83600F0759}"/>
              </a:ext>
            </a:extLst>
          </p:cNvPr>
          <p:cNvPicPr>
            <a:picLocks noChangeAspect="1"/>
          </p:cNvPicPr>
          <p:nvPr/>
        </p:nvPicPr>
        <p:blipFill>
          <a:blip r:embed="rId6"/>
          <a:stretch>
            <a:fillRect/>
          </a:stretch>
        </p:blipFill>
        <p:spPr>
          <a:xfrm>
            <a:off x="6934200" y="3848100"/>
            <a:ext cx="6544469" cy="3695700"/>
          </a:xfrm>
          <a:prstGeom prst="rect">
            <a:avLst/>
          </a:prstGeom>
        </p:spPr>
      </p:pic>
      <p:pic>
        <p:nvPicPr>
          <p:cNvPr id="23" name="Obraz 22">
            <a:extLst>
              <a:ext uri="{FF2B5EF4-FFF2-40B4-BE49-F238E27FC236}">
                <a16:creationId xmlns:a16="http://schemas.microsoft.com/office/drawing/2014/main" id="{BF5100E7-0A98-664E-59A9-0A8416BBA180}"/>
              </a:ext>
            </a:extLst>
          </p:cNvPr>
          <p:cNvPicPr>
            <a:picLocks noChangeAspect="1"/>
          </p:cNvPicPr>
          <p:nvPr/>
        </p:nvPicPr>
        <p:blipFill>
          <a:blip r:embed="rId7"/>
          <a:stretch>
            <a:fillRect/>
          </a:stretch>
        </p:blipFill>
        <p:spPr>
          <a:xfrm>
            <a:off x="13442383" y="4568371"/>
            <a:ext cx="4314825" cy="57531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pl-PL"/>
          </a:p>
        </p:txBody>
      </p:sp>
      <p:sp>
        <p:nvSpPr>
          <p:cNvPr id="15" name="TextBox 15"/>
          <p:cNvSpPr txBox="1"/>
          <p:nvPr/>
        </p:nvSpPr>
        <p:spPr>
          <a:xfrm>
            <a:off x="1223962" y="411842"/>
            <a:ext cx="3195638" cy="654795"/>
          </a:xfrm>
          <a:prstGeom prst="rect">
            <a:avLst/>
          </a:prstGeom>
        </p:spPr>
        <p:txBody>
          <a:bodyPr wrap="square" lIns="0" tIns="0" rIns="0" bIns="0" rtlCol="0" anchor="t">
            <a:spAutoFit/>
          </a:bodyPr>
          <a:lstStyle/>
          <a:p>
            <a:pPr algn="ctr">
              <a:lnSpc>
                <a:spcPts val="5399"/>
              </a:lnSpc>
            </a:pPr>
            <a:r>
              <a:rPr lang="pl-PL" sz="4000" dirty="0">
                <a:solidFill>
                  <a:srgbClr val="3D7351"/>
                </a:solidFill>
                <a:latin typeface="+mj-lt"/>
              </a:rPr>
              <a:t>DZIEŃ SIÓDMY</a:t>
            </a:r>
            <a:endParaRPr lang="en-US" sz="4000" dirty="0">
              <a:solidFill>
                <a:srgbClr val="3D7351"/>
              </a:solidFill>
              <a:latin typeface="+mj-lt"/>
            </a:endParaRPr>
          </a:p>
        </p:txBody>
      </p:sp>
      <p:sp>
        <p:nvSpPr>
          <p:cNvPr id="17" name="pole tekstowe 16">
            <a:extLst>
              <a:ext uri="{FF2B5EF4-FFF2-40B4-BE49-F238E27FC236}">
                <a16:creationId xmlns:a16="http://schemas.microsoft.com/office/drawing/2014/main" id="{650AB0E1-8DC2-70DD-5393-3856C558F0DF}"/>
              </a:ext>
            </a:extLst>
          </p:cNvPr>
          <p:cNvSpPr txBox="1"/>
          <p:nvPr/>
        </p:nvSpPr>
        <p:spPr>
          <a:xfrm>
            <a:off x="1223962" y="1175385"/>
            <a:ext cx="5329238" cy="7448193"/>
          </a:xfrm>
          <a:prstGeom prst="rect">
            <a:avLst/>
          </a:prstGeom>
          <a:noFill/>
        </p:spPr>
        <p:txBody>
          <a:bodyPr wrap="square" rtlCol="0">
            <a:spAutoFit/>
          </a:bodyPr>
          <a:lstStyle/>
          <a:p>
            <a:pPr algn="l"/>
            <a:r>
              <a:rPr lang="pl-PL" sz="2000" dirty="0">
                <a:ea typeface="Segoe UI Historic" panose="020B0502040204020203" pitchFamily="34" charset="0"/>
                <a:cs typeface="Segoe UI Historic" panose="020B0502040204020203" pitchFamily="34" charset="0"/>
              </a:rPr>
              <a:t>Siódmy dzień naszej praktyki we Francji był bardzo ekscytujący, ponieważ spędziliśmy go w stolicy kraju – Paryżu! </a:t>
            </a:r>
            <a:r>
              <a:rPr lang="pl-PL" sz="2000" b="0" i="0" dirty="0">
                <a:effectLst/>
                <a:ea typeface="Segoe UI Historic" panose="020B0502040204020203" pitchFamily="34" charset="0"/>
                <a:cs typeface="Segoe UI Historic" panose="020B0502040204020203" pitchFamily="34" charset="0"/>
              </a:rPr>
              <a:t>Przejeżdżaliśmy obok najbardziej znanych zabytków. Jednym z pierwszych przystanków była Katedra Notre-Dame, majestatyczna i pełna historii, choć niestety nadal w trakcie odbudowy po pożarze. Kolejnym punktem naszej trasy był Luwr, jedno z największych i najsłynniejszych muzeów świata. Podróżując przez Paryż, zobaczyliśmy także Łuk Triumfalny, symbol narodowej dumy Francji, który wznosi się na końcu słynnych Pól Elizejskich. Prawdziwą wisienką na torcie tego dnia była jednak nasza wizyta przy Wieży Eiffla. Zatrzymaliśmy się, by podziwiać ten światowej sławy symbol Paryża, a potem przyszedł moment, na który wszyscy czekaliśmy – wjazd na sam szczyt wieży. Widok z góry był absolutnie oszałamiający! Panoramę miasta mieliśmy jak na dłoni, widzieliśmy Sekwanę wijącą się przez miasto, a w oddali majaczyły dachy i wieże Paryża. To była chwila, którą zapamiętamy na długo.</a:t>
            </a:r>
          </a:p>
          <a:p>
            <a:endParaRPr lang="pl-PL" dirty="0"/>
          </a:p>
        </p:txBody>
      </p:sp>
      <p:pic>
        <p:nvPicPr>
          <p:cNvPr id="18" name="Obraz 17">
            <a:extLst>
              <a:ext uri="{FF2B5EF4-FFF2-40B4-BE49-F238E27FC236}">
                <a16:creationId xmlns:a16="http://schemas.microsoft.com/office/drawing/2014/main" id="{B2DA3488-AC04-7270-EDD4-187AB8D98871}"/>
              </a:ext>
            </a:extLst>
          </p:cNvPr>
          <p:cNvPicPr>
            <a:picLocks noChangeAspect="1"/>
          </p:cNvPicPr>
          <p:nvPr/>
        </p:nvPicPr>
        <p:blipFill>
          <a:blip r:embed="rId4"/>
          <a:stretch>
            <a:fillRect/>
          </a:stretch>
        </p:blipFill>
        <p:spPr>
          <a:xfrm>
            <a:off x="14071283" y="411842"/>
            <a:ext cx="3857625" cy="5143500"/>
          </a:xfrm>
          <a:prstGeom prst="rect">
            <a:avLst/>
          </a:prstGeom>
        </p:spPr>
      </p:pic>
      <p:pic>
        <p:nvPicPr>
          <p:cNvPr id="19" name="Obraz 18">
            <a:extLst>
              <a:ext uri="{FF2B5EF4-FFF2-40B4-BE49-F238E27FC236}">
                <a16:creationId xmlns:a16="http://schemas.microsoft.com/office/drawing/2014/main" id="{AA1A5977-CF7E-D331-B366-18A2F188D2C3}"/>
              </a:ext>
            </a:extLst>
          </p:cNvPr>
          <p:cNvPicPr>
            <a:picLocks noChangeAspect="1"/>
          </p:cNvPicPr>
          <p:nvPr/>
        </p:nvPicPr>
        <p:blipFill>
          <a:blip r:embed="rId5"/>
          <a:stretch>
            <a:fillRect/>
          </a:stretch>
        </p:blipFill>
        <p:spPr>
          <a:xfrm>
            <a:off x="7084696" y="2705100"/>
            <a:ext cx="6986587" cy="5238459"/>
          </a:xfrm>
          <a:prstGeom prst="rect">
            <a:avLst/>
          </a:prstGeom>
        </p:spPr>
      </p:pic>
      <p:pic>
        <p:nvPicPr>
          <p:cNvPr id="20" name="Obraz 19">
            <a:extLst>
              <a:ext uri="{FF2B5EF4-FFF2-40B4-BE49-F238E27FC236}">
                <a16:creationId xmlns:a16="http://schemas.microsoft.com/office/drawing/2014/main" id="{11D40338-146F-4235-7DA0-AD7E7EDCB1AC}"/>
              </a:ext>
            </a:extLst>
          </p:cNvPr>
          <p:cNvPicPr>
            <a:picLocks noChangeAspect="1"/>
          </p:cNvPicPr>
          <p:nvPr/>
        </p:nvPicPr>
        <p:blipFill>
          <a:blip r:embed="rId6"/>
          <a:stretch>
            <a:fillRect/>
          </a:stretch>
        </p:blipFill>
        <p:spPr>
          <a:xfrm>
            <a:off x="13792200" y="4686300"/>
            <a:ext cx="3066004" cy="54483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5" name="TextBox 15"/>
          <p:cNvSpPr txBox="1"/>
          <p:nvPr/>
        </p:nvSpPr>
        <p:spPr>
          <a:xfrm>
            <a:off x="1223962" y="392810"/>
            <a:ext cx="2784072" cy="654795"/>
          </a:xfrm>
          <a:prstGeom prst="rect">
            <a:avLst/>
          </a:prstGeom>
        </p:spPr>
        <p:txBody>
          <a:bodyPr wrap="square" lIns="0" tIns="0" rIns="0" bIns="0" rtlCol="0" anchor="t">
            <a:spAutoFit/>
          </a:bodyPr>
          <a:lstStyle/>
          <a:p>
            <a:pPr algn="ctr">
              <a:lnSpc>
                <a:spcPts val="5399"/>
              </a:lnSpc>
              <a:spcBef>
                <a:spcPct val="0"/>
              </a:spcBef>
            </a:pPr>
            <a:r>
              <a:rPr lang="pl-PL" sz="4000" dirty="0">
                <a:solidFill>
                  <a:srgbClr val="3D7351"/>
                </a:solidFill>
                <a:latin typeface="+mj-lt"/>
              </a:rPr>
              <a:t>DZIEŃ ÓSMY</a:t>
            </a:r>
            <a:endParaRPr lang="en-US" sz="4000" dirty="0">
              <a:solidFill>
                <a:srgbClr val="3D7351"/>
              </a:solidFill>
              <a:latin typeface="+mj-lt"/>
            </a:endParaRPr>
          </a:p>
        </p:txBody>
      </p:sp>
      <p:sp>
        <p:nvSpPr>
          <p:cNvPr id="17" name="pole tekstowe 16">
            <a:extLst>
              <a:ext uri="{FF2B5EF4-FFF2-40B4-BE49-F238E27FC236}">
                <a16:creationId xmlns:a16="http://schemas.microsoft.com/office/drawing/2014/main" id="{E2184D8E-6F53-CDCC-CC48-E6E4B5E443D9}"/>
              </a:ext>
            </a:extLst>
          </p:cNvPr>
          <p:cNvSpPr txBox="1"/>
          <p:nvPr/>
        </p:nvSpPr>
        <p:spPr>
          <a:xfrm>
            <a:off x="1223962" y="1177199"/>
            <a:ext cx="5919874" cy="8402300"/>
          </a:xfrm>
          <a:prstGeom prst="rect">
            <a:avLst/>
          </a:prstGeom>
          <a:noFill/>
        </p:spPr>
        <p:txBody>
          <a:bodyPr wrap="square" rtlCol="0">
            <a:spAutoFit/>
          </a:bodyPr>
          <a:lstStyle/>
          <a:p>
            <a:r>
              <a:rPr lang="pl-PL" sz="2000" dirty="0">
                <a:ea typeface="Segoe UI Historic" panose="020B0502040204020203" pitchFamily="34" charset="0"/>
                <a:cs typeface="Segoe UI Historic" panose="020B0502040204020203" pitchFamily="34" charset="0"/>
              </a:rPr>
              <a:t>Ósmy dzień naszej praktyki zagranicznej we Francji rozpoczął się od wykładu na temat leśnictwa w tym kraju. Na początku prowadzący omówił historię lasów we Francji, opowiadając o zmianach lesistości na przestrzeni wieków. Dowiedzieliśmy się, że znaczącą rolę w rozwoju lasów miały zmiany klimatyczne, ukształtowanie terenu oraz decyzje polityczne. </a:t>
            </a:r>
            <a:r>
              <a:rPr lang="pl-PL" sz="2000" b="0" i="0" dirty="0">
                <a:effectLst/>
                <a:ea typeface="Segoe UI Historic" panose="020B0502040204020203" pitchFamily="34" charset="0"/>
                <a:cs typeface="Segoe UI Historic" panose="020B0502040204020203" pitchFamily="34" charset="0"/>
              </a:rPr>
              <a:t>Następnie dyskusja skupiła się na wpływie zmian klimatu na lasy. Prowadzący mówił o zmianach struktury glebowej, które mają ogromne znaczenie dla rozwoju roślinności leśnej, oraz o tym, jak warunki geograficzne i typy siedlisk wpływają na rozmieszczenie poszczególnych gatunków drzew w różnych regionach Francji. Po wykładzie udaliśmy się na pierwszą i jedyną w okolicy farmę eksperymentalną, gdzie uprawia się trufle. Była to dla nas wyjątkowa okazja, ponieważ większość z nas po raz pierwszy zobaczyła dęba omszonego i ostrolistnego – gatunki drzew, które pełnią kluczową rolę w hodowli trufli. Po intensywnym czasie w terenie zakończyliśmy dzień konwersacyjnymi zajęciami z języka angielskiego. Pracowaliśmy w grupach, ćwicząc zarówno słownictwo zawodowe związane z leśnictwem, jak i bardziej codzienne, nieformalne zwroty. Była to dla nas świetna okazja, by połączyć naukę języka z naszymi nowymi doświadczeniami i wymienić się refleksjami na temat dzisiejszego dnia.</a:t>
            </a:r>
            <a:endParaRPr lang="pl-PL" sz="2000" dirty="0">
              <a:ea typeface="Segoe UI Historic" panose="020B0502040204020203" pitchFamily="34" charset="0"/>
              <a:cs typeface="Segoe UI Historic" panose="020B0502040204020203" pitchFamily="34" charset="0"/>
            </a:endParaRPr>
          </a:p>
        </p:txBody>
      </p:sp>
      <p:pic>
        <p:nvPicPr>
          <p:cNvPr id="18" name="Obraz 17">
            <a:extLst>
              <a:ext uri="{FF2B5EF4-FFF2-40B4-BE49-F238E27FC236}">
                <a16:creationId xmlns:a16="http://schemas.microsoft.com/office/drawing/2014/main" id="{99C1F8B7-912B-8119-737D-0D0D368269D7}"/>
              </a:ext>
            </a:extLst>
          </p:cNvPr>
          <p:cNvPicPr>
            <a:picLocks noChangeAspect="1"/>
          </p:cNvPicPr>
          <p:nvPr/>
        </p:nvPicPr>
        <p:blipFill>
          <a:blip r:embed="rId5"/>
          <a:stretch>
            <a:fillRect/>
          </a:stretch>
        </p:blipFill>
        <p:spPr>
          <a:xfrm>
            <a:off x="12009034" y="744763"/>
            <a:ext cx="5919874" cy="4438650"/>
          </a:xfrm>
          <a:prstGeom prst="rect">
            <a:avLst/>
          </a:prstGeom>
        </p:spPr>
      </p:pic>
      <p:pic>
        <p:nvPicPr>
          <p:cNvPr id="19" name="Obraz 18">
            <a:extLst>
              <a:ext uri="{FF2B5EF4-FFF2-40B4-BE49-F238E27FC236}">
                <a16:creationId xmlns:a16="http://schemas.microsoft.com/office/drawing/2014/main" id="{8B0DA685-34A1-C4B6-28FA-CAFC35F0A294}"/>
              </a:ext>
            </a:extLst>
          </p:cNvPr>
          <p:cNvPicPr>
            <a:picLocks noChangeAspect="1"/>
          </p:cNvPicPr>
          <p:nvPr/>
        </p:nvPicPr>
        <p:blipFill>
          <a:blip r:embed="rId6"/>
          <a:stretch>
            <a:fillRect/>
          </a:stretch>
        </p:blipFill>
        <p:spPr>
          <a:xfrm>
            <a:off x="8229600" y="3619500"/>
            <a:ext cx="5919874" cy="4438650"/>
          </a:xfrm>
          <a:prstGeom prst="rect">
            <a:avLst/>
          </a:prstGeom>
        </p:spPr>
      </p:pic>
      <p:pic>
        <p:nvPicPr>
          <p:cNvPr id="20" name="Obraz 19">
            <a:extLst>
              <a:ext uri="{FF2B5EF4-FFF2-40B4-BE49-F238E27FC236}">
                <a16:creationId xmlns:a16="http://schemas.microsoft.com/office/drawing/2014/main" id="{93CF8B0F-1B75-B081-2D0B-C964260AC7EC}"/>
              </a:ext>
            </a:extLst>
          </p:cNvPr>
          <p:cNvPicPr>
            <a:picLocks noChangeAspect="1"/>
          </p:cNvPicPr>
          <p:nvPr/>
        </p:nvPicPr>
        <p:blipFill>
          <a:blip r:embed="rId7"/>
          <a:stretch>
            <a:fillRect/>
          </a:stretch>
        </p:blipFill>
        <p:spPr>
          <a:xfrm>
            <a:off x="12009034" y="5687939"/>
            <a:ext cx="5919874" cy="44386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5" name="TextBox 15"/>
          <p:cNvSpPr txBox="1"/>
          <p:nvPr/>
        </p:nvSpPr>
        <p:spPr>
          <a:xfrm>
            <a:off x="1143000" y="422316"/>
            <a:ext cx="3733800" cy="654795"/>
          </a:xfrm>
          <a:prstGeom prst="rect">
            <a:avLst/>
          </a:prstGeom>
        </p:spPr>
        <p:txBody>
          <a:bodyPr wrap="square" lIns="0" tIns="0" rIns="0" bIns="0" rtlCol="0" anchor="t">
            <a:spAutoFit/>
          </a:bodyPr>
          <a:lstStyle/>
          <a:p>
            <a:pPr algn="ctr">
              <a:lnSpc>
                <a:spcPts val="5399"/>
              </a:lnSpc>
              <a:spcBef>
                <a:spcPct val="0"/>
              </a:spcBef>
            </a:pPr>
            <a:r>
              <a:rPr lang="pl-PL" sz="4000" dirty="0">
                <a:solidFill>
                  <a:srgbClr val="3D7351"/>
                </a:solidFill>
                <a:latin typeface="+mj-lt"/>
              </a:rPr>
              <a:t>DZIEŃ DZIEWIĄTY</a:t>
            </a:r>
            <a:endParaRPr lang="en-US" sz="4000" dirty="0">
              <a:solidFill>
                <a:srgbClr val="3D7351"/>
              </a:solidFill>
              <a:latin typeface="+mj-lt"/>
            </a:endParaRPr>
          </a:p>
        </p:txBody>
      </p:sp>
      <p:sp>
        <p:nvSpPr>
          <p:cNvPr id="17" name="pole tekstowe 16">
            <a:extLst>
              <a:ext uri="{FF2B5EF4-FFF2-40B4-BE49-F238E27FC236}">
                <a16:creationId xmlns:a16="http://schemas.microsoft.com/office/drawing/2014/main" id="{A1EBF9B7-0F7C-B5B6-E62A-CE47012763FD}"/>
              </a:ext>
            </a:extLst>
          </p:cNvPr>
          <p:cNvSpPr txBox="1"/>
          <p:nvPr/>
        </p:nvSpPr>
        <p:spPr>
          <a:xfrm>
            <a:off x="1143000" y="1063582"/>
            <a:ext cx="6019800" cy="8340745"/>
          </a:xfrm>
          <a:prstGeom prst="rect">
            <a:avLst/>
          </a:prstGeom>
          <a:noFill/>
        </p:spPr>
        <p:txBody>
          <a:bodyPr wrap="square" rtlCol="0">
            <a:spAutoFit/>
          </a:bodyPr>
          <a:lstStyle/>
          <a:p>
            <a:pPr algn="l"/>
            <a:r>
              <a:rPr lang="pl-PL" sz="2000" dirty="0">
                <a:ea typeface="Segoe UI Historic" panose="020B0502040204020203" pitchFamily="34" charset="0"/>
                <a:cs typeface="Segoe UI Historic" panose="020B0502040204020203" pitchFamily="34" charset="0"/>
              </a:rPr>
              <a:t>Dzisiejszy dzień na praktykach we Francji był pełen wrażeń i ciekawych zadań! Na początku odwiedziliśmy 200-letni drzewostan dębowy, który wyglądał naprawdę imponująco. </a:t>
            </a:r>
            <a:r>
              <a:rPr lang="pl-PL" sz="2000" b="0" i="0" dirty="0">
                <a:effectLst/>
                <a:ea typeface="Segoe UI Historic" panose="020B0502040204020203" pitchFamily="34" charset="0"/>
                <a:cs typeface="Segoe UI Historic" panose="020B0502040204020203" pitchFamily="34" charset="0"/>
              </a:rPr>
              <a:t>Następnie udaliśmy się do najstarszego lasu dębowego we Francji! Drzewa tam rosnące mają około 320 lat! Ogromne wrażenie na nas wywarły swoją wielkością. Wysokość niektórych to nawet 50 metrów, a ich gałęzie zaczynają się dopiero od 40 metra. Później przemieściliśmy się do innego lasu – tym razem był to 60-letni drzewostan sosnowy z brzozami. Sosny nadmorskie i pospolite były głównymi gatunkami, które tam rosły. Naszym zadaniem było wyznaczenie drzew do wycinki w trzebieży późnej negatywnej. Pracowaliśmy w grupach, a każde z nas miało tablet, na którym zaznaczaliśmy drzewa przeznaczone do wycięcia. Musieliśmy dokładnie oceniać, które drzewa są w najlepszej kondycji, a które należy usunąć, żeby inne mogły lepiej rosnąć. Kiedy skończyliśmy, nasza praca została bardzo pochwalona. Na zakończenie dnia zwiedziliśmy muzeum </a:t>
            </a:r>
            <a:r>
              <a:rPr lang="pl-PL" sz="2000" b="0" i="0" dirty="0" err="1">
                <a:effectLst/>
                <a:ea typeface="Segoe UI Historic" panose="020B0502040204020203" pitchFamily="34" charset="0"/>
                <a:cs typeface="Segoe UI Historic" panose="020B0502040204020203" pitchFamily="34" charset="0"/>
              </a:rPr>
              <a:t>Carnuta</a:t>
            </a:r>
            <a:r>
              <a:rPr lang="pl-PL" sz="2000" b="0" i="0" dirty="0">
                <a:effectLst/>
                <a:ea typeface="Segoe UI Historic" panose="020B0502040204020203" pitchFamily="34" charset="0"/>
                <a:cs typeface="Segoe UI Historic" panose="020B0502040204020203" pitchFamily="34" charset="0"/>
              </a:rPr>
              <a:t>, czyli muzeum leśnictwa. Było tam mnóstwo ciekawych rzeczy do zobaczenia – od starych narzędzi używanych przez leśników, po makiety lasów sprzed setek lat. Przewodnik opowiadał nam historie o tym, jak kiedyś dbano o lasy i jak wiele się zmieniło przez wieki. </a:t>
            </a:r>
          </a:p>
          <a:p>
            <a:pPr algn="l"/>
            <a:endParaRPr lang="pl-PL" b="0" i="0" dirty="0">
              <a:effectLst/>
              <a:latin typeface="Segoe UI Historic" panose="020B0502040204020203" pitchFamily="34" charset="0"/>
            </a:endParaRPr>
          </a:p>
          <a:p>
            <a:endParaRPr lang="pl-PL" dirty="0"/>
          </a:p>
        </p:txBody>
      </p:sp>
      <p:pic>
        <p:nvPicPr>
          <p:cNvPr id="18" name="Obraz 17">
            <a:extLst>
              <a:ext uri="{FF2B5EF4-FFF2-40B4-BE49-F238E27FC236}">
                <a16:creationId xmlns:a16="http://schemas.microsoft.com/office/drawing/2014/main" id="{EB12F1F3-C7A1-BC93-A95B-577F1F4241C8}"/>
              </a:ext>
            </a:extLst>
          </p:cNvPr>
          <p:cNvPicPr>
            <a:picLocks noChangeAspect="1"/>
          </p:cNvPicPr>
          <p:nvPr/>
        </p:nvPicPr>
        <p:blipFill>
          <a:blip r:embed="rId5"/>
          <a:stretch>
            <a:fillRect/>
          </a:stretch>
        </p:blipFill>
        <p:spPr>
          <a:xfrm>
            <a:off x="13956983" y="190500"/>
            <a:ext cx="3971925" cy="5295900"/>
          </a:xfrm>
          <a:prstGeom prst="rect">
            <a:avLst/>
          </a:prstGeom>
        </p:spPr>
      </p:pic>
      <p:pic>
        <p:nvPicPr>
          <p:cNvPr id="19" name="Obraz 18">
            <a:extLst>
              <a:ext uri="{FF2B5EF4-FFF2-40B4-BE49-F238E27FC236}">
                <a16:creationId xmlns:a16="http://schemas.microsoft.com/office/drawing/2014/main" id="{1E5B90FD-7EEE-8020-39B4-0A11159BDFB8}"/>
              </a:ext>
            </a:extLst>
          </p:cNvPr>
          <p:cNvPicPr>
            <a:picLocks noChangeAspect="1"/>
          </p:cNvPicPr>
          <p:nvPr/>
        </p:nvPicPr>
        <p:blipFill>
          <a:blip r:embed="rId6"/>
          <a:stretch>
            <a:fillRect/>
          </a:stretch>
        </p:blipFill>
        <p:spPr>
          <a:xfrm>
            <a:off x="8229600" y="2430845"/>
            <a:ext cx="6243938" cy="4686002"/>
          </a:xfrm>
          <a:prstGeom prst="rect">
            <a:avLst/>
          </a:prstGeom>
        </p:spPr>
      </p:pic>
      <p:pic>
        <p:nvPicPr>
          <p:cNvPr id="20" name="Obraz 19">
            <a:extLst>
              <a:ext uri="{FF2B5EF4-FFF2-40B4-BE49-F238E27FC236}">
                <a16:creationId xmlns:a16="http://schemas.microsoft.com/office/drawing/2014/main" id="{72485D33-C555-5209-71FE-57F42D046886}"/>
              </a:ext>
            </a:extLst>
          </p:cNvPr>
          <p:cNvPicPr>
            <a:picLocks noChangeAspect="1"/>
          </p:cNvPicPr>
          <p:nvPr/>
        </p:nvPicPr>
        <p:blipFill>
          <a:blip r:embed="rId7"/>
          <a:stretch>
            <a:fillRect/>
          </a:stretch>
        </p:blipFill>
        <p:spPr>
          <a:xfrm>
            <a:off x="12364938" y="5924703"/>
            <a:ext cx="5563970" cy="417179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pl-PL"/>
          </a:p>
        </p:txBody>
      </p:sp>
      <p:sp>
        <p:nvSpPr>
          <p:cNvPr id="15" name="TextBox 15"/>
          <p:cNvSpPr txBox="1"/>
          <p:nvPr/>
        </p:nvSpPr>
        <p:spPr>
          <a:xfrm>
            <a:off x="1223962" y="422316"/>
            <a:ext cx="3424238" cy="654795"/>
          </a:xfrm>
          <a:prstGeom prst="rect">
            <a:avLst/>
          </a:prstGeom>
        </p:spPr>
        <p:txBody>
          <a:bodyPr wrap="square" lIns="0" tIns="0" rIns="0" bIns="0" rtlCol="0" anchor="t">
            <a:spAutoFit/>
          </a:bodyPr>
          <a:lstStyle/>
          <a:p>
            <a:pPr algn="ctr">
              <a:lnSpc>
                <a:spcPts val="5399"/>
              </a:lnSpc>
              <a:spcBef>
                <a:spcPct val="0"/>
              </a:spcBef>
            </a:pPr>
            <a:r>
              <a:rPr lang="pl-PL" sz="4000" dirty="0">
                <a:solidFill>
                  <a:srgbClr val="3D7351"/>
                </a:solidFill>
                <a:latin typeface="+mj-lt"/>
              </a:rPr>
              <a:t>DZIEŃ DZIESIĄTY</a:t>
            </a:r>
            <a:endParaRPr lang="en-US" sz="4000" dirty="0">
              <a:solidFill>
                <a:srgbClr val="3D7351"/>
              </a:solidFill>
              <a:latin typeface="+mj-lt"/>
            </a:endParaRPr>
          </a:p>
        </p:txBody>
      </p:sp>
      <p:sp>
        <p:nvSpPr>
          <p:cNvPr id="17" name="pole tekstowe 16">
            <a:extLst>
              <a:ext uri="{FF2B5EF4-FFF2-40B4-BE49-F238E27FC236}">
                <a16:creationId xmlns:a16="http://schemas.microsoft.com/office/drawing/2014/main" id="{D19D0A2D-8829-D8D8-76F0-1B1A46890F2E}"/>
              </a:ext>
            </a:extLst>
          </p:cNvPr>
          <p:cNvSpPr txBox="1"/>
          <p:nvPr/>
        </p:nvSpPr>
        <p:spPr>
          <a:xfrm>
            <a:off x="1223962" y="1161369"/>
            <a:ext cx="6015038" cy="7171194"/>
          </a:xfrm>
          <a:prstGeom prst="rect">
            <a:avLst/>
          </a:prstGeom>
          <a:noFill/>
        </p:spPr>
        <p:txBody>
          <a:bodyPr wrap="square" rtlCol="0">
            <a:spAutoFit/>
          </a:bodyPr>
          <a:lstStyle/>
          <a:p>
            <a:r>
              <a:rPr lang="pl-PL" sz="2000" dirty="0">
                <a:ea typeface="Segoe UI Historic" panose="020B0502040204020203" pitchFamily="34" charset="0"/>
                <a:cs typeface="Segoe UI Historic" panose="020B0502040204020203" pitchFamily="34" charset="0"/>
              </a:rPr>
              <a:t>Dziś, podczas praktyk zawodowych, nasza grupa wzięła udział w dwóch istotnych wizytach. W pierwszej części dnia odwiedziliśmy tartak, który specjalizuje się w przerobie najwyższej jakości surowca drzewnego. W tym miejscu zwrócono naszą uwagę na fakt, że najlepsze drewno dębowe z tego tartaku zostało wybrane i przeznaczone na odbudowę dachu katedry Notre Dame w Paryżu. Tartak przetwarzał surowiec na kantówki oraz deski, natomiast z resztek materiału produkowano zrębki, trociny i fragmenty kory. </a:t>
            </a:r>
            <a:r>
              <a:rPr lang="pl-PL" sz="2000" b="0" i="0" dirty="0">
                <a:effectLst/>
                <a:ea typeface="Segoe UI Historic" panose="020B0502040204020203" pitchFamily="34" charset="0"/>
                <a:cs typeface="Segoe UI Historic" panose="020B0502040204020203" pitchFamily="34" charset="0"/>
              </a:rPr>
              <a:t>Druga część dnia poświęcona była wizycie w rodzinnym biznesie szkółkarskim. Omówiono także techniki uprawy tych gatunków oraz sposób zarządzania infrastrukturą, w tym szklarniami i systemami nawadniającymi. Na zakończenie dnia mieliśmy okazję odwiedzić wzgórze Maczugi, miejsce historycznej bitwy stoczonej w dniach 19–21 sierpnia 1944 roku pomiędzy wojskami polskimi a niemieckimi. Była to część kampanii francuskiej, w której polskie siły walczyły o wyzwolenie tej części Francji. W bitwie brały udział oddziały 1. Dywizji Pancernej generała Stanisława Maczka, które po ciężkich walkach pokonały niemieckie siły, przyczyniając się do dalszego osłabienia okupanta</a:t>
            </a:r>
            <a:r>
              <a:rPr lang="pl-PL" sz="2000" b="0" i="0" dirty="0">
                <a:effectLst/>
                <a:latin typeface="Segoe UI Historic" panose="020B0502040204020203" pitchFamily="34" charset="0"/>
                <a:ea typeface="Segoe UI Historic" panose="020B0502040204020203" pitchFamily="34" charset="0"/>
                <a:cs typeface="Segoe UI Historic" panose="020B0502040204020203" pitchFamily="34" charset="0"/>
              </a:rPr>
              <a:t>.</a:t>
            </a:r>
            <a:endParaRPr lang="pl-PL" sz="2000" dirty="0">
              <a:latin typeface="Segoe UI Historic" panose="020B0502040204020203" pitchFamily="34" charset="0"/>
              <a:ea typeface="Segoe UI Historic" panose="020B0502040204020203" pitchFamily="34" charset="0"/>
              <a:cs typeface="Segoe UI Historic" panose="020B0502040204020203" pitchFamily="34" charset="0"/>
            </a:endParaRPr>
          </a:p>
        </p:txBody>
      </p:sp>
      <p:pic>
        <p:nvPicPr>
          <p:cNvPr id="19" name="Obraz 18">
            <a:extLst>
              <a:ext uri="{FF2B5EF4-FFF2-40B4-BE49-F238E27FC236}">
                <a16:creationId xmlns:a16="http://schemas.microsoft.com/office/drawing/2014/main" id="{CC87D255-3A64-7389-8005-40912ABFDDB9}"/>
              </a:ext>
            </a:extLst>
          </p:cNvPr>
          <p:cNvPicPr>
            <a:picLocks noChangeAspect="1"/>
          </p:cNvPicPr>
          <p:nvPr/>
        </p:nvPicPr>
        <p:blipFill>
          <a:blip r:embed="rId4"/>
          <a:stretch>
            <a:fillRect/>
          </a:stretch>
        </p:blipFill>
        <p:spPr>
          <a:xfrm>
            <a:off x="12188508" y="309562"/>
            <a:ext cx="5740400" cy="4305300"/>
          </a:xfrm>
          <a:prstGeom prst="rect">
            <a:avLst/>
          </a:prstGeom>
        </p:spPr>
      </p:pic>
      <p:pic>
        <p:nvPicPr>
          <p:cNvPr id="20" name="Obraz 19">
            <a:extLst>
              <a:ext uri="{FF2B5EF4-FFF2-40B4-BE49-F238E27FC236}">
                <a16:creationId xmlns:a16="http://schemas.microsoft.com/office/drawing/2014/main" id="{041BDE58-C9AB-5CCD-5A13-55B8E9015A57}"/>
              </a:ext>
            </a:extLst>
          </p:cNvPr>
          <p:cNvPicPr>
            <a:picLocks noChangeAspect="1"/>
          </p:cNvPicPr>
          <p:nvPr/>
        </p:nvPicPr>
        <p:blipFill>
          <a:blip r:embed="rId5"/>
          <a:stretch>
            <a:fillRect/>
          </a:stretch>
        </p:blipFill>
        <p:spPr>
          <a:xfrm>
            <a:off x="9753600" y="3516753"/>
            <a:ext cx="3461146" cy="4614861"/>
          </a:xfrm>
          <a:prstGeom prst="rect">
            <a:avLst/>
          </a:prstGeom>
        </p:spPr>
      </p:pic>
      <p:pic>
        <p:nvPicPr>
          <p:cNvPr id="21" name="Obraz 20">
            <a:extLst>
              <a:ext uri="{FF2B5EF4-FFF2-40B4-BE49-F238E27FC236}">
                <a16:creationId xmlns:a16="http://schemas.microsoft.com/office/drawing/2014/main" id="{D673C69A-065E-3911-E279-5F634B5FA7F0}"/>
              </a:ext>
            </a:extLst>
          </p:cNvPr>
          <p:cNvPicPr>
            <a:picLocks noChangeAspect="1"/>
          </p:cNvPicPr>
          <p:nvPr/>
        </p:nvPicPr>
        <p:blipFill>
          <a:blip r:embed="rId6"/>
          <a:stretch>
            <a:fillRect/>
          </a:stretch>
        </p:blipFill>
        <p:spPr>
          <a:xfrm>
            <a:off x="12573000" y="5960506"/>
            <a:ext cx="5355908" cy="401693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pl-PL"/>
          </a:p>
        </p:txBody>
      </p:sp>
      <p:sp>
        <p:nvSpPr>
          <p:cNvPr id="15" name="TextBox 15"/>
          <p:cNvSpPr txBox="1"/>
          <p:nvPr/>
        </p:nvSpPr>
        <p:spPr>
          <a:xfrm>
            <a:off x="8635841" y="714375"/>
            <a:ext cx="9525" cy="571500"/>
          </a:xfrm>
          <a:prstGeom prst="rect">
            <a:avLst/>
          </a:prstGeom>
        </p:spPr>
        <p:txBody>
          <a:bodyPr lIns="0" tIns="0" rIns="0" bIns="0" rtlCol="0" anchor="t">
            <a:spAutoFit/>
          </a:bodyPr>
          <a:lstStyle/>
          <a:p>
            <a:pPr algn="ctr">
              <a:lnSpc>
                <a:spcPts val="4320"/>
              </a:lnSpc>
              <a:spcBef>
                <a:spcPct val="0"/>
              </a:spcBef>
            </a:pPr>
            <a:endParaRPr/>
          </a:p>
        </p:txBody>
      </p:sp>
      <p:sp>
        <p:nvSpPr>
          <p:cNvPr id="16" name="TextBox 16"/>
          <p:cNvSpPr txBox="1"/>
          <p:nvPr/>
        </p:nvSpPr>
        <p:spPr>
          <a:xfrm>
            <a:off x="1223962" y="379042"/>
            <a:ext cx="3391261" cy="641266"/>
          </a:xfrm>
          <a:prstGeom prst="rect">
            <a:avLst/>
          </a:prstGeom>
        </p:spPr>
        <p:txBody>
          <a:bodyPr wrap="square" lIns="0" tIns="0" rIns="0" bIns="0" rtlCol="0" anchor="t">
            <a:spAutoFit/>
          </a:bodyPr>
          <a:lstStyle/>
          <a:p>
            <a:pPr algn="ctr">
              <a:lnSpc>
                <a:spcPts val="5399"/>
              </a:lnSpc>
              <a:spcBef>
                <a:spcPct val="0"/>
              </a:spcBef>
            </a:pPr>
            <a:r>
              <a:rPr lang="pl-PL" sz="3600" dirty="0">
                <a:solidFill>
                  <a:srgbClr val="3D7351"/>
                </a:solidFill>
                <a:latin typeface="+mj-lt"/>
              </a:rPr>
              <a:t>DZIEŃ JEDENASTY</a:t>
            </a:r>
          </a:p>
        </p:txBody>
      </p:sp>
      <p:sp>
        <p:nvSpPr>
          <p:cNvPr id="18" name="pole tekstowe 17">
            <a:extLst>
              <a:ext uri="{FF2B5EF4-FFF2-40B4-BE49-F238E27FC236}">
                <a16:creationId xmlns:a16="http://schemas.microsoft.com/office/drawing/2014/main" id="{23EEAAB3-894D-8B89-1B25-ACEE93D3F0AC}"/>
              </a:ext>
            </a:extLst>
          </p:cNvPr>
          <p:cNvSpPr txBox="1"/>
          <p:nvPr/>
        </p:nvSpPr>
        <p:spPr>
          <a:xfrm>
            <a:off x="1223962" y="1166812"/>
            <a:ext cx="5243513" cy="7171194"/>
          </a:xfrm>
          <a:prstGeom prst="rect">
            <a:avLst/>
          </a:prstGeom>
          <a:noFill/>
        </p:spPr>
        <p:txBody>
          <a:bodyPr wrap="square" rtlCol="0">
            <a:spAutoFit/>
          </a:bodyPr>
          <a:lstStyle/>
          <a:p>
            <a:r>
              <a:rPr lang="pl-PL" sz="2000" dirty="0">
                <a:ea typeface="Segoe UI Historic" panose="020B0502040204020203" pitchFamily="34" charset="0"/>
                <a:cs typeface="Segoe UI Historic" panose="020B0502040204020203" pitchFamily="34" charset="0"/>
              </a:rPr>
              <a:t>Jedenasty dzień naszych praktyk. Rano odwiedziliśmy powierzchnię eksperymentalną do badań dębu szypułkowego. Co ciekawe, większość drzew na tej powierzchni, bo aż 80%, pochodzi z Francji, ale 20% to dęby z różnych innych krajów, takich jak Gruzja, Polska, Turcja i Niemcy. Te drzewa zostały posadzone już w latach 90-tych, żeby sprawdzić, które z nich najlepiej się przyjmą we Francji i będą dawać najlepszy surowiec. Teraz jednak, przez zmiany klimatu, naukowcy muszą zbadać, które dęby lepiej radzą sobie w nowym, cieplejszym klimacie. Po południu przenieśliśmy się do lasu, gdzie rosną razem dęby i buki. Zostaliśmy podzieleni na dwie grupy. Pierwsza grupa miała za zadanie wytyczyć powierzchnię kołowe i wskazać kategorie numeryczne drzew. Robiliśmy to według skali od 1 do 9 mogliśmy zobaczyć, jak różne mogą być drzewa w tym samym lesie. Druga grupa miała zupełnie inne zadanie – badali odczyn </a:t>
            </a:r>
            <a:r>
              <a:rPr lang="pl-PL" sz="2000" dirty="0" err="1">
                <a:ea typeface="Segoe UI Historic" panose="020B0502040204020203" pitchFamily="34" charset="0"/>
                <a:cs typeface="Segoe UI Historic" panose="020B0502040204020203" pitchFamily="34" charset="0"/>
              </a:rPr>
              <a:t>pH</a:t>
            </a:r>
            <a:r>
              <a:rPr lang="pl-PL" sz="2000" dirty="0">
                <a:ea typeface="Segoe UI Historic" panose="020B0502040204020203" pitchFamily="34" charset="0"/>
                <a:cs typeface="Segoe UI Historic" panose="020B0502040204020203" pitchFamily="34" charset="0"/>
              </a:rPr>
              <a:t> gleby i sprawdzali jej profil, co pomogło nam lepiej zrozumieć, na jakiej ziemi rosną drzewa.</a:t>
            </a:r>
          </a:p>
        </p:txBody>
      </p:sp>
      <p:pic>
        <p:nvPicPr>
          <p:cNvPr id="19" name="Obraz 18">
            <a:extLst>
              <a:ext uri="{FF2B5EF4-FFF2-40B4-BE49-F238E27FC236}">
                <a16:creationId xmlns:a16="http://schemas.microsoft.com/office/drawing/2014/main" id="{DEE8EA5A-A008-C0B6-7BAA-FD62AF53572B}"/>
              </a:ext>
            </a:extLst>
          </p:cNvPr>
          <p:cNvPicPr>
            <a:picLocks noChangeAspect="1"/>
          </p:cNvPicPr>
          <p:nvPr/>
        </p:nvPicPr>
        <p:blipFill>
          <a:blip r:embed="rId4"/>
          <a:stretch>
            <a:fillRect/>
          </a:stretch>
        </p:blipFill>
        <p:spPr>
          <a:xfrm>
            <a:off x="12518708" y="309562"/>
            <a:ext cx="5410200" cy="4057650"/>
          </a:xfrm>
          <a:prstGeom prst="rect">
            <a:avLst/>
          </a:prstGeom>
        </p:spPr>
      </p:pic>
      <p:pic>
        <p:nvPicPr>
          <p:cNvPr id="20" name="Obraz 19">
            <a:extLst>
              <a:ext uri="{FF2B5EF4-FFF2-40B4-BE49-F238E27FC236}">
                <a16:creationId xmlns:a16="http://schemas.microsoft.com/office/drawing/2014/main" id="{6226EC9A-135D-B421-BEE9-1CE7F05B803D}"/>
              </a:ext>
            </a:extLst>
          </p:cNvPr>
          <p:cNvPicPr>
            <a:picLocks noChangeAspect="1"/>
          </p:cNvPicPr>
          <p:nvPr/>
        </p:nvPicPr>
        <p:blipFill>
          <a:blip r:embed="rId5"/>
          <a:stretch>
            <a:fillRect/>
          </a:stretch>
        </p:blipFill>
        <p:spPr>
          <a:xfrm>
            <a:off x="7958139" y="3664802"/>
            <a:ext cx="5410201" cy="4057651"/>
          </a:xfrm>
          <a:prstGeom prst="rect">
            <a:avLst/>
          </a:prstGeom>
        </p:spPr>
      </p:pic>
      <p:pic>
        <p:nvPicPr>
          <p:cNvPr id="21" name="Obraz 20">
            <a:extLst>
              <a:ext uri="{FF2B5EF4-FFF2-40B4-BE49-F238E27FC236}">
                <a16:creationId xmlns:a16="http://schemas.microsoft.com/office/drawing/2014/main" id="{20E58187-BFE1-29C5-B097-E04E0A94D013}"/>
              </a:ext>
            </a:extLst>
          </p:cNvPr>
          <p:cNvPicPr>
            <a:picLocks noChangeAspect="1"/>
          </p:cNvPicPr>
          <p:nvPr/>
        </p:nvPicPr>
        <p:blipFill>
          <a:blip r:embed="rId6"/>
          <a:stretch>
            <a:fillRect/>
          </a:stretch>
        </p:blipFill>
        <p:spPr>
          <a:xfrm>
            <a:off x="12518706" y="5919787"/>
            <a:ext cx="5410201" cy="405765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59092" y="310515"/>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5" name="TextBox 15"/>
          <p:cNvSpPr txBox="1"/>
          <p:nvPr/>
        </p:nvSpPr>
        <p:spPr>
          <a:xfrm>
            <a:off x="1216705" y="422316"/>
            <a:ext cx="3812495" cy="654795"/>
          </a:xfrm>
          <a:prstGeom prst="rect">
            <a:avLst/>
          </a:prstGeom>
        </p:spPr>
        <p:txBody>
          <a:bodyPr wrap="square" lIns="0" tIns="0" rIns="0" bIns="0" rtlCol="0" anchor="t">
            <a:spAutoFit/>
          </a:bodyPr>
          <a:lstStyle/>
          <a:p>
            <a:pPr algn="ctr">
              <a:lnSpc>
                <a:spcPts val="5399"/>
              </a:lnSpc>
              <a:spcBef>
                <a:spcPct val="0"/>
              </a:spcBef>
            </a:pPr>
            <a:r>
              <a:rPr lang="pl-PL" sz="4000" dirty="0">
                <a:solidFill>
                  <a:srgbClr val="3D7351"/>
                </a:solidFill>
                <a:latin typeface="+mj-lt"/>
              </a:rPr>
              <a:t>DZIEŃ DWUNASTY</a:t>
            </a:r>
            <a:endParaRPr lang="en-US" sz="4000" dirty="0">
              <a:solidFill>
                <a:srgbClr val="3D7351"/>
              </a:solidFill>
              <a:latin typeface="+mj-lt"/>
            </a:endParaRPr>
          </a:p>
        </p:txBody>
      </p:sp>
      <p:sp>
        <p:nvSpPr>
          <p:cNvPr id="6" name="pole tekstowe 5">
            <a:extLst>
              <a:ext uri="{FF2B5EF4-FFF2-40B4-BE49-F238E27FC236}">
                <a16:creationId xmlns:a16="http://schemas.microsoft.com/office/drawing/2014/main" id="{19C9F9E2-27D3-A26E-2135-7694F8EFA78B}"/>
              </a:ext>
            </a:extLst>
          </p:cNvPr>
          <p:cNvSpPr txBox="1"/>
          <p:nvPr/>
        </p:nvSpPr>
        <p:spPr>
          <a:xfrm>
            <a:off x="1216705" y="1175385"/>
            <a:ext cx="5181600" cy="6555641"/>
          </a:xfrm>
          <a:prstGeom prst="rect">
            <a:avLst/>
          </a:prstGeom>
          <a:noFill/>
        </p:spPr>
        <p:txBody>
          <a:bodyPr wrap="square" rtlCol="0">
            <a:spAutoFit/>
          </a:bodyPr>
          <a:lstStyle/>
          <a:p>
            <a:r>
              <a:rPr lang="pl-PL" sz="2000" dirty="0"/>
              <a:t>Dzień  dwunasty naszej praktyki zagranicznej we Francji. M</a:t>
            </a:r>
            <a:r>
              <a:rPr lang="pl-PL" sz="2000" b="0" i="0" dirty="0">
                <a:effectLst/>
              </a:rPr>
              <a:t>ieliśmy okazję zobaczyć harwestera w akcji – to ogromna maszyna, która jest wykorzystywana do trzebieży drzew. Na początku, kiedy opowiedziano nam o jego możliwościach, nie wiedzieliśmy jeszcze, jak bardzo zaawansowana jest ta technologia. Harwester pracuje szybko i precyzyjnie, a co najważniejsze, nie potrzebuje człowieka do bezpośredniego sterowania każdym ruchem, co sprawia, że jest bezpieczniejszy dla ludzi pracujących w lesie. Po zajęciach wróciliśmy do szkoły, gdzie francuscy uczniowie przygotowali dla nas prezentację o swojej wizycie w Polsce. Byli tam niedawno i opowiadali o wynikach swoich pomiarów drzew, a także o kursie dronów, w którym uczestniczyli. Było naprawdę ciekawie zobaczyć, co zapamiętali z Polski i jakie zdobyli doświadczenia. Zaintrygowało nas, jak bardzo różni się ich sposób patrzenia na naszą kulturę i edukację.</a:t>
            </a:r>
            <a:endParaRPr lang="pl-PL" sz="2000" dirty="0"/>
          </a:p>
        </p:txBody>
      </p:sp>
      <p:pic>
        <p:nvPicPr>
          <p:cNvPr id="7" name="Obraz 6">
            <a:extLst>
              <a:ext uri="{FF2B5EF4-FFF2-40B4-BE49-F238E27FC236}">
                <a16:creationId xmlns:a16="http://schemas.microsoft.com/office/drawing/2014/main" id="{E4F91D0B-DBDF-0320-F3E5-719D4FA8A99D}"/>
              </a:ext>
            </a:extLst>
          </p:cNvPr>
          <p:cNvPicPr>
            <a:picLocks noChangeAspect="1"/>
          </p:cNvPicPr>
          <p:nvPr/>
        </p:nvPicPr>
        <p:blipFill>
          <a:blip r:embed="rId5"/>
          <a:stretch>
            <a:fillRect/>
          </a:stretch>
        </p:blipFill>
        <p:spPr>
          <a:xfrm>
            <a:off x="12313921" y="319087"/>
            <a:ext cx="5614987" cy="4210050"/>
          </a:xfrm>
          <a:prstGeom prst="rect">
            <a:avLst/>
          </a:prstGeom>
        </p:spPr>
      </p:pic>
      <p:pic>
        <p:nvPicPr>
          <p:cNvPr id="8" name="Obraz 7">
            <a:extLst>
              <a:ext uri="{FF2B5EF4-FFF2-40B4-BE49-F238E27FC236}">
                <a16:creationId xmlns:a16="http://schemas.microsoft.com/office/drawing/2014/main" id="{3516C5DD-424A-90A7-79DD-3DD6303BC11C}"/>
              </a:ext>
            </a:extLst>
          </p:cNvPr>
          <p:cNvPicPr>
            <a:picLocks noChangeAspect="1"/>
          </p:cNvPicPr>
          <p:nvPr/>
        </p:nvPicPr>
        <p:blipFill>
          <a:blip r:embed="rId6"/>
          <a:stretch>
            <a:fillRect/>
          </a:stretch>
        </p:blipFill>
        <p:spPr>
          <a:xfrm>
            <a:off x="6706191" y="2909502"/>
            <a:ext cx="5618616" cy="4212771"/>
          </a:xfrm>
          <a:prstGeom prst="rect">
            <a:avLst/>
          </a:prstGeom>
        </p:spPr>
      </p:pic>
      <p:pic>
        <p:nvPicPr>
          <p:cNvPr id="9" name="Obraz 8">
            <a:extLst>
              <a:ext uri="{FF2B5EF4-FFF2-40B4-BE49-F238E27FC236}">
                <a16:creationId xmlns:a16="http://schemas.microsoft.com/office/drawing/2014/main" id="{CAEAECEC-5274-CAA5-115E-F447A534A849}"/>
              </a:ext>
            </a:extLst>
          </p:cNvPr>
          <p:cNvPicPr>
            <a:picLocks noChangeAspect="1"/>
          </p:cNvPicPr>
          <p:nvPr/>
        </p:nvPicPr>
        <p:blipFill>
          <a:blip r:embed="rId7"/>
          <a:stretch>
            <a:fillRect/>
          </a:stretch>
        </p:blipFill>
        <p:spPr>
          <a:xfrm>
            <a:off x="11895427" y="5477238"/>
            <a:ext cx="6015338" cy="4514441"/>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grpSp>
        <p:nvGrpSpPr>
          <p:cNvPr id="2" name="Group 2"/>
          <p:cNvGrpSpPr/>
          <p:nvPr/>
        </p:nvGrpSpPr>
        <p:grpSpPr>
          <a:xfrm>
            <a:off x="-9525" y="309562"/>
            <a:ext cx="247650" cy="866775"/>
            <a:chOff x="0" y="0"/>
            <a:chExt cx="330200" cy="1155700"/>
          </a:xfrm>
        </p:grpSpPr>
        <p:sp>
          <p:nvSpPr>
            <p:cNvPr id="3" name="Freeform 3"/>
            <p:cNvSpPr/>
            <p:nvPr/>
          </p:nvSpPr>
          <p:spPr>
            <a:xfrm>
              <a:off x="12700" y="12700"/>
              <a:ext cx="304800" cy="1130300"/>
            </a:xfrm>
            <a:custGeom>
              <a:avLst/>
              <a:gdLst/>
              <a:ahLst/>
              <a:cxnLst/>
              <a:rect l="l" t="t" r="r" b="b"/>
              <a:pathLst>
                <a:path w="304800" h="1130300">
                  <a:moveTo>
                    <a:pt x="0" y="0"/>
                  </a:moveTo>
                  <a:lnTo>
                    <a:pt x="304800" y="0"/>
                  </a:lnTo>
                  <a:lnTo>
                    <a:pt x="304800" y="1130300"/>
                  </a:lnTo>
                  <a:lnTo>
                    <a:pt x="0" y="1130300"/>
                  </a:lnTo>
                  <a:close/>
                </a:path>
              </a:pathLst>
            </a:custGeom>
            <a:solidFill>
              <a:srgbClr val="3D7351"/>
            </a:solidFill>
          </p:spPr>
          <p:txBody>
            <a:bodyPr/>
            <a:lstStyle/>
            <a:p>
              <a:endParaRPr lang="pl-PL"/>
            </a:p>
          </p:txBody>
        </p:sp>
        <p:sp>
          <p:nvSpPr>
            <p:cNvPr id="4" name="Freeform 4"/>
            <p:cNvSpPr/>
            <p:nvPr/>
          </p:nvSpPr>
          <p:spPr>
            <a:xfrm>
              <a:off x="0" y="0"/>
              <a:ext cx="330200" cy="1155700"/>
            </a:xfrm>
            <a:custGeom>
              <a:avLst/>
              <a:gdLst/>
              <a:ahLst/>
              <a:cxnLst/>
              <a:rect l="l" t="t" r="r" b="b"/>
              <a:pathLst>
                <a:path w="330200" h="1155700">
                  <a:moveTo>
                    <a:pt x="12700" y="0"/>
                  </a:moveTo>
                  <a:lnTo>
                    <a:pt x="317500" y="0"/>
                  </a:lnTo>
                  <a:cubicBezTo>
                    <a:pt x="324485" y="0"/>
                    <a:pt x="330200" y="5715"/>
                    <a:pt x="330200" y="12700"/>
                  </a:cubicBezTo>
                  <a:lnTo>
                    <a:pt x="330200" y="1143000"/>
                  </a:lnTo>
                  <a:cubicBezTo>
                    <a:pt x="330200" y="1149985"/>
                    <a:pt x="324485" y="1155700"/>
                    <a:pt x="317500" y="1155700"/>
                  </a:cubicBezTo>
                  <a:lnTo>
                    <a:pt x="12700" y="1155700"/>
                  </a:lnTo>
                  <a:cubicBezTo>
                    <a:pt x="5715" y="1155700"/>
                    <a:pt x="0" y="1149985"/>
                    <a:pt x="0" y="1143000"/>
                  </a:cubicBezTo>
                  <a:lnTo>
                    <a:pt x="0" y="12700"/>
                  </a:lnTo>
                  <a:cubicBezTo>
                    <a:pt x="0" y="5715"/>
                    <a:pt x="5715" y="0"/>
                    <a:pt x="12700" y="0"/>
                  </a:cubicBezTo>
                  <a:moveTo>
                    <a:pt x="12700" y="25400"/>
                  </a:moveTo>
                  <a:lnTo>
                    <a:pt x="12700" y="12700"/>
                  </a:lnTo>
                  <a:lnTo>
                    <a:pt x="25400" y="12700"/>
                  </a:lnTo>
                  <a:lnTo>
                    <a:pt x="25400" y="1143000"/>
                  </a:lnTo>
                  <a:lnTo>
                    <a:pt x="12700" y="1143000"/>
                  </a:lnTo>
                  <a:lnTo>
                    <a:pt x="12700" y="1130300"/>
                  </a:lnTo>
                  <a:lnTo>
                    <a:pt x="317500" y="1130300"/>
                  </a:lnTo>
                  <a:lnTo>
                    <a:pt x="317500" y="1143000"/>
                  </a:lnTo>
                  <a:lnTo>
                    <a:pt x="304800" y="1143000"/>
                  </a:lnTo>
                  <a:lnTo>
                    <a:pt x="304800" y="12700"/>
                  </a:lnTo>
                  <a:lnTo>
                    <a:pt x="317500" y="12700"/>
                  </a:lnTo>
                  <a:lnTo>
                    <a:pt x="317500" y="25400"/>
                  </a:lnTo>
                  <a:lnTo>
                    <a:pt x="12700" y="25400"/>
                  </a:lnTo>
                  <a:close/>
                </a:path>
              </a:pathLst>
            </a:custGeom>
            <a:solidFill>
              <a:srgbClr val="3D7351"/>
            </a:solidFill>
          </p:spPr>
          <p:txBody>
            <a:bodyPr/>
            <a:lstStyle/>
            <a:p>
              <a:endParaRPr lang="pl-PL"/>
            </a:p>
          </p:txBody>
        </p:sp>
      </p:grpSp>
      <p:sp>
        <p:nvSpPr>
          <p:cNvPr id="5" name="Freeform 5"/>
          <p:cNvSpPr/>
          <p:nvPr/>
        </p:nvSpPr>
        <p:spPr>
          <a:xfrm>
            <a:off x="391749" y="319087"/>
            <a:ext cx="864870" cy="864870"/>
          </a:xfrm>
          <a:custGeom>
            <a:avLst/>
            <a:gdLst/>
            <a:ahLst/>
            <a:cxnLst/>
            <a:rect l="l" t="t" r="r" b="b"/>
            <a:pathLst>
              <a:path w="864870" h="864870">
                <a:moveTo>
                  <a:pt x="0" y="0"/>
                </a:moveTo>
                <a:lnTo>
                  <a:pt x="864870" y="0"/>
                </a:lnTo>
                <a:lnTo>
                  <a:pt x="864870" y="864870"/>
                </a:lnTo>
                <a:lnTo>
                  <a:pt x="0" y="864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pl-PL"/>
          </a:p>
        </p:txBody>
      </p:sp>
      <p:sp>
        <p:nvSpPr>
          <p:cNvPr id="15" name="TextBox 15"/>
          <p:cNvSpPr txBox="1"/>
          <p:nvPr/>
        </p:nvSpPr>
        <p:spPr>
          <a:xfrm>
            <a:off x="1219062" y="415551"/>
            <a:ext cx="3886201" cy="654795"/>
          </a:xfrm>
          <a:prstGeom prst="rect">
            <a:avLst/>
          </a:prstGeom>
        </p:spPr>
        <p:txBody>
          <a:bodyPr wrap="square" lIns="0" tIns="0" rIns="0" bIns="0" rtlCol="0" anchor="t">
            <a:spAutoFit/>
          </a:bodyPr>
          <a:lstStyle/>
          <a:p>
            <a:pPr algn="ctr">
              <a:lnSpc>
                <a:spcPts val="5399"/>
              </a:lnSpc>
              <a:spcBef>
                <a:spcPct val="0"/>
              </a:spcBef>
            </a:pPr>
            <a:r>
              <a:rPr lang="pl-PL" sz="4000" dirty="0">
                <a:solidFill>
                  <a:srgbClr val="3D7351"/>
                </a:solidFill>
                <a:latin typeface="+mj-lt"/>
              </a:rPr>
              <a:t>DZIEŃ TRZYNASTY</a:t>
            </a:r>
            <a:endParaRPr lang="en-US" sz="4000" dirty="0">
              <a:solidFill>
                <a:srgbClr val="3D7351"/>
              </a:solidFill>
              <a:latin typeface="+mj-lt"/>
            </a:endParaRPr>
          </a:p>
        </p:txBody>
      </p:sp>
      <p:sp>
        <p:nvSpPr>
          <p:cNvPr id="18" name="pole tekstowe 17">
            <a:extLst>
              <a:ext uri="{FF2B5EF4-FFF2-40B4-BE49-F238E27FC236}">
                <a16:creationId xmlns:a16="http://schemas.microsoft.com/office/drawing/2014/main" id="{E7D704F7-9297-8E82-3343-9D4DF57E0769}"/>
              </a:ext>
            </a:extLst>
          </p:cNvPr>
          <p:cNvSpPr txBox="1"/>
          <p:nvPr/>
        </p:nvSpPr>
        <p:spPr>
          <a:xfrm>
            <a:off x="1219062" y="1166812"/>
            <a:ext cx="4872038" cy="7755969"/>
          </a:xfrm>
          <a:prstGeom prst="rect">
            <a:avLst/>
          </a:prstGeom>
          <a:noFill/>
        </p:spPr>
        <p:txBody>
          <a:bodyPr wrap="square" rtlCol="0">
            <a:spAutoFit/>
          </a:bodyPr>
          <a:lstStyle/>
          <a:p>
            <a:pPr algn="l"/>
            <a:r>
              <a:rPr lang="pl-PL" sz="2000" dirty="0"/>
              <a:t>Sobota rano przywitała nas niezbyt zachęcającą pogodą. </a:t>
            </a:r>
            <a:r>
              <a:rPr lang="pl-PL" sz="2000" b="0" i="0" dirty="0">
                <a:effectLst/>
              </a:rPr>
              <a:t>Wszyscy trochę się martwiliśmy, że to zepsuje nam zwiedzanie zamku Chambord, na które tak czekaliśmy. </a:t>
            </a:r>
          </a:p>
          <a:p>
            <a:pPr algn="l"/>
            <a:r>
              <a:rPr lang="pl-PL" sz="2000" b="0" i="0" dirty="0">
                <a:effectLst/>
              </a:rPr>
              <a:t>Gdy dojechaliśmy do zamku, deszcz na szczęście zaczął ustawać. Zamek Chambord był olbrzymi, a jego strzeliste wieżyczki wyglądały jeszcze bardziej tajemniczo w lekkiej mgiełce, która pozostała po porannym deszczu. Weszliśmy do środka i natychmiast zapomnieliśmy o chmurach na zewnątrz. Ogromne komnaty, zdobione sufity i słynne spiralne schody zapierały dech w piersiach. Przewodnik opowiadał nam o historii zamku i życiu dawnych władców, a my mogliśmy tylko podziwiać, jak niezwykłe to było miejsce. W czasie, kiedy skończyliśmy zwiedzanie wnętrza, na zewnątrz niebo było już niemal bezchmurne. Spacerowaliśmy po pięknych ogrodach otaczających zamek, a słońce powoli zaczęło przebijać się przez chmury. Mogliśmy cieszyć się w pełni widokiem majestatycznego Chambord i jego rozległego parku.</a:t>
            </a:r>
          </a:p>
          <a:p>
            <a:endParaRPr lang="pl-PL" dirty="0"/>
          </a:p>
        </p:txBody>
      </p:sp>
      <p:pic>
        <p:nvPicPr>
          <p:cNvPr id="19" name="Obraz 18">
            <a:extLst>
              <a:ext uri="{FF2B5EF4-FFF2-40B4-BE49-F238E27FC236}">
                <a16:creationId xmlns:a16="http://schemas.microsoft.com/office/drawing/2014/main" id="{6A0ECD9A-6A3D-2F85-2708-57C9CCE8157C}"/>
              </a:ext>
            </a:extLst>
          </p:cNvPr>
          <p:cNvPicPr>
            <a:picLocks noChangeAspect="1"/>
          </p:cNvPicPr>
          <p:nvPr/>
        </p:nvPicPr>
        <p:blipFill>
          <a:blip r:embed="rId5"/>
          <a:stretch>
            <a:fillRect/>
          </a:stretch>
        </p:blipFill>
        <p:spPr>
          <a:xfrm>
            <a:off x="11070908" y="415551"/>
            <a:ext cx="6858000" cy="3167807"/>
          </a:xfrm>
          <a:prstGeom prst="rect">
            <a:avLst/>
          </a:prstGeom>
        </p:spPr>
      </p:pic>
      <p:pic>
        <p:nvPicPr>
          <p:cNvPr id="20" name="Obraz 19">
            <a:extLst>
              <a:ext uri="{FF2B5EF4-FFF2-40B4-BE49-F238E27FC236}">
                <a16:creationId xmlns:a16="http://schemas.microsoft.com/office/drawing/2014/main" id="{4E162FA9-B369-C3C0-56BE-1F8C4C753847}"/>
              </a:ext>
            </a:extLst>
          </p:cNvPr>
          <p:cNvPicPr>
            <a:picLocks noChangeAspect="1"/>
          </p:cNvPicPr>
          <p:nvPr/>
        </p:nvPicPr>
        <p:blipFill>
          <a:blip r:embed="rId6"/>
          <a:stretch>
            <a:fillRect/>
          </a:stretch>
        </p:blipFill>
        <p:spPr>
          <a:xfrm>
            <a:off x="6248400" y="3009900"/>
            <a:ext cx="6553200" cy="4914900"/>
          </a:xfrm>
          <a:prstGeom prst="rect">
            <a:avLst/>
          </a:prstGeom>
        </p:spPr>
      </p:pic>
      <p:pic>
        <p:nvPicPr>
          <p:cNvPr id="21" name="Obraz 20">
            <a:extLst>
              <a:ext uri="{FF2B5EF4-FFF2-40B4-BE49-F238E27FC236}">
                <a16:creationId xmlns:a16="http://schemas.microsoft.com/office/drawing/2014/main" id="{10784BBC-22EC-2F6D-1043-0098F3C2A8B9}"/>
              </a:ext>
            </a:extLst>
          </p:cNvPr>
          <p:cNvPicPr>
            <a:picLocks noChangeAspect="1"/>
          </p:cNvPicPr>
          <p:nvPr/>
        </p:nvPicPr>
        <p:blipFill>
          <a:blip r:embed="rId7"/>
          <a:stretch>
            <a:fillRect/>
          </a:stretch>
        </p:blipFill>
        <p:spPr>
          <a:xfrm>
            <a:off x="11475721" y="5143500"/>
            <a:ext cx="6453187" cy="483852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E443E89E-E3B2-1E08-6C4C-F5959090D127}"/>
              </a:ext>
            </a:extLst>
          </p:cNvPr>
          <p:cNvPicPr>
            <a:picLocks noChangeAspect="1"/>
          </p:cNvPicPr>
          <p:nvPr/>
        </p:nvPicPr>
        <p:blipFill>
          <a:blip r:embed="rId2"/>
          <a:stretch>
            <a:fillRect/>
          </a:stretch>
        </p:blipFill>
        <p:spPr>
          <a:xfrm>
            <a:off x="381000" y="264886"/>
            <a:ext cx="865707" cy="865707"/>
          </a:xfrm>
          <a:prstGeom prst="rect">
            <a:avLst/>
          </a:prstGeom>
        </p:spPr>
      </p:pic>
      <p:pic>
        <p:nvPicPr>
          <p:cNvPr id="4" name="Obraz 3">
            <a:extLst>
              <a:ext uri="{FF2B5EF4-FFF2-40B4-BE49-F238E27FC236}">
                <a16:creationId xmlns:a16="http://schemas.microsoft.com/office/drawing/2014/main" id="{95304019-9C6D-B7E9-5928-166A7AA29507}"/>
              </a:ext>
            </a:extLst>
          </p:cNvPr>
          <p:cNvPicPr>
            <a:picLocks noChangeAspect="1"/>
          </p:cNvPicPr>
          <p:nvPr/>
        </p:nvPicPr>
        <p:blipFill>
          <a:blip r:embed="rId3"/>
          <a:stretch>
            <a:fillRect/>
          </a:stretch>
        </p:blipFill>
        <p:spPr>
          <a:xfrm>
            <a:off x="-21358" y="264886"/>
            <a:ext cx="249958" cy="865707"/>
          </a:xfrm>
          <a:prstGeom prst="rect">
            <a:avLst/>
          </a:prstGeom>
        </p:spPr>
      </p:pic>
      <p:sp>
        <p:nvSpPr>
          <p:cNvPr id="5" name="pole tekstowe 4">
            <a:extLst>
              <a:ext uri="{FF2B5EF4-FFF2-40B4-BE49-F238E27FC236}">
                <a16:creationId xmlns:a16="http://schemas.microsoft.com/office/drawing/2014/main" id="{979387E1-7FA9-3C04-DB57-E428FAA93EC6}"/>
              </a:ext>
            </a:extLst>
          </p:cNvPr>
          <p:cNvSpPr txBox="1"/>
          <p:nvPr/>
        </p:nvSpPr>
        <p:spPr>
          <a:xfrm>
            <a:off x="1246707" y="343796"/>
            <a:ext cx="4191000" cy="707886"/>
          </a:xfrm>
          <a:prstGeom prst="rect">
            <a:avLst/>
          </a:prstGeom>
          <a:noFill/>
        </p:spPr>
        <p:txBody>
          <a:bodyPr wrap="square" rtlCol="0">
            <a:spAutoFit/>
          </a:bodyPr>
          <a:lstStyle/>
          <a:p>
            <a:r>
              <a:rPr lang="pl-PL" sz="4000" dirty="0">
                <a:solidFill>
                  <a:srgbClr val="3D7351"/>
                </a:solidFill>
              </a:rPr>
              <a:t>DZIEŃ CZTERNASTY</a:t>
            </a:r>
          </a:p>
        </p:txBody>
      </p:sp>
      <p:sp>
        <p:nvSpPr>
          <p:cNvPr id="6" name="pole tekstowe 5">
            <a:extLst>
              <a:ext uri="{FF2B5EF4-FFF2-40B4-BE49-F238E27FC236}">
                <a16:creationId xmlns:a16="http://schemas.microsoft.com/office/drawing/2014/main" id="{11D1334B-B5CC-B7B4-1A40-5365E1DC9A90}"/>
              </a:ext>
            </a:extLst>
          </p:cNvPr>
          <p:cNvSpPr txBox="1"/>
          <p:nvPr/>
        </p:nvSpPr>
        <p:spPr>
          <a:xfrm>
            <a:off x="1246707" y="1064382"/>
            <a:ext cx="4953000" cy="7140416"/>
          </a:xfrm>
          <a:prstGeom prst="rect">
            <a:avLst/>
          </a:prstGeom>
          <a:noFill/>
        </p:spPr>
        <p:txBody>
          <a:bodyPr wrap="square" rtlCol="0">
            <a:spAutoFit/>
          </a:bodyPr>
          <a:lstStyle/>
          <a:p>
            <a:pPr algn="l"/>
            <a:r>
              <a:rPr lang="pl-PL" sz="2000" dirty="0"/>
              <a:t>Niedziela była naszym ostatnim dniem we Francji, co wywoływało mieszane uczucia. Z jednej strony cieszyliśmy się na dalsze zwiedzanie, ale z drugiej – myśl, że nasz wyjazd zbliża się do końca, sprawiała, że czuliśmy lekką nostalgię. Tym razem udaliśmy się do Le </a:t>
            </a:r>
            <a:r>
              <a:rPr lang="pl-PL" sz="2000" dirty="0" err="1"/>
              <a:t>Mans</a:t>
            </a:r>
            <a:r>
              <a:rPr lang="pl-PL" sz="2000" dirty="0"/>
              <a:t>, słynnego z </a:t>
            </a:r>
            <a:r>
              <a:rPr lang="pl-PL" sz="2000" dirty="0" err="1"/>
              <a:t>wyścigó</a:t>
            </a:r>
            <a:r>
              <a:rPr lang="pl-PL" sz="2000" dirty="0"/>
              <a:t> samochodowych, ale nas najbardziej interesowało historyczne centrum tego miasta. Spacerowaliśmy po starym mieście, gdzie brukowane uliczki i piękne zabytkowe budynki przenosiły nas w czasy średniowiecza. </a:t>
            </a:r>
            <a:r>
              <a:rPr lang="pl-PL" sz="2000" b="0" i="0" dirty="0">
                <a:effectLst/>
              </a:rPr>
              <a:t>Zwiedzaliśmy stare kościoły i mury obronne, a nauczyciele opowiadali nam o historii tego miejsca. Pogoda, na szczęście, dopisywała i słońce towarzyszyło nam przez większość dnia. Wieczorem mieliśmy pożegnalną kolację. Była to wyjątkowa chwila, podczas której podsumowaliśmy cały nasz wyjazd. Każdy z nas mógł powiedzieć, co najbardziej zapadło mu w pamięć, co go zaskoczyło lub czego się nauczył. </a:t>
            </a:r>
          </a:p>
          <a:p>
            <a:endParaRPr lang="pl-PL" dirty="0"/>
          </a:p>
        </p:txBody>
      </p:sp>
      <p:pic>
        <p:nvPicPr>
          <p:cNvPr id="7" name="Obraz 6">
            <a:extLst>
              <a:ext uri="{FF2B5EF4-FFF2-40B4-BE49-F238E27FC236}">
                <a16:creationId xmlns:a16="http://schemas.microsoft.com/office/drawing/2014/main" id="{A2A2D0A0-CAA9-6C34-F7F2-78FE1243587B}"/>
              </a:ext>
            </a:extLst>
          </p:cNvPr>
          <p:cNvPicPr>
            <a:picLocks noChangeAspect="1"/>
          </p:cNvPicPr>
          <p:nvPr/>
        </p:nvPicPr>
        <p:blipFill>
          <a:blip r:embed="rId4"/>
          <a:stretch>
            <a:fillRect/>
          </a:stretch>
        </p:blipFill>
        <p:spPr>
          <a:xfrm>
            <a:off x="12420597" y="264886"/>
            <a:ext cx="4620696" cy="6166158"/>
          </a:xfrm>
          <a:prstGeom prst="rect">
            <a:avLst/>
          </a:prstGeom>
        </p:spPr>
      </p:pic>
      <p:pic>
        <p:nvPicPr>
          <p:cNvPr id="8" name="Obraz 7">
            <a:extLst>
              <a:ext uri="{FF2B5EF4-FFF2-40B4-BE49-F238E27FC236}">
                <a16:creationId xmlns:a16="http://schemas.microsoft.com/office/drawing/2014/main" id="{75C13354-233D-C203-BF35-9027EE20F11C}"/>
              </a:ext>
            </a:extLst>
          </p:cNvPr>
          <p:cNvPicPr>
            <a:picLocks noChangeAspect="1"/>
          </p:cNvPicPr>
          <p:nvPr/>
        </p:nvPicPr>
        <p:blipFill>
          <a:blip r:embed="rId5"/>
          <a:stretch>
            <a:fillRect/>
          </a:stretch>
        </p:blipFill>
        <p:spPr>
          <a:xfrm>
            <a:off x="7316270" y="2933699"/>
            <a:ext cx="5104327" cy="6805769"/>
          </a:xfrm>
          <a:prstGeom prst="rect">
            <a:avLst/>
          </a:prstGeom>
        </p:spPr>
      </p:pic>
    </p:spTree>
    <p:extLst>
      <p:ext uri="{BB962C8B-B14F-4D97-AF65-F5344CB8AC3E}">
        <p14:creationId xmlns:p14="http://schemas.microsoft.com/office/powerpoint/2010/main" val="370503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AEA"/>
        </a:solidFill>
        <a:effectLst/>
      </p:bgPr>
    </p:bg>
    <p:spTree>
      <p:nvGrpSpPr>
        <p:cNvPr id="1" name=""/>
        <p:cNvGrpSpPr/>
        <p:nvPr/>
      </p:nvGrpSpPr>
      <p:grpSpPr>
        <a:xfrm>
          <a:off x="0" y="0"/>
          <a:ext cx="0" cy="0"/>
          <a:chOff x="0" y="0"/>
          <a:chExt cx="0" cy="0"/>
        </a:xfrm>
      </p:grpSpPr>
      <p:sp>
        <p:nvSpPr>
          <p:cNvPr id="6" name="Freeform 2"/>
          <p:cNvSpPr/>
          <p:nvPr/>
        </p:nvSpPr>
        <p:spPr>
          <a:xfrm>
            <a:off x="11019094" y="3766914"/>
            <a:ext cx="7268907" cy="6520086"/>
          </a:xfrm>
          <a:custGeom>
            <a:avLst/>
            <a:gdLst/>
            <a:ahLst/>
            <a:cxnLst/>
            <a:rect l="l" t="t" r="r" b="b"/>
            <a:pathLst>
              <a:path w="7268907" h="6520086">
                <a:moveTo>
                  <a:pt x="0" y="0"/>
                </a:moveTo>
                <a:lnTo>
                  <a:pt x="7268908" y="0"/>
                </a:lnTo>
                <a:lnTo>
                  <a:pt x="7268908" y="6520086"/>
                </a:lnTo>
                <a:lnTo>
                  <a:pt x="0" y="6520086"/>
                </a:lnTo>
                <a:lnTo>
                  <a:pt x="0" y="0"/>
                </a:lnTo>
                <a:close/>
              </a:path>
            </a:pathLst>
          </a:custGeom>
          <a:blipFill>
            <a:blip r:embed="rId2"/>
            <a:stretch>
              <a:fillRect r="-72848" b="-92374"/>
            </a:stretch>
          </a:blipFill>
        </p:spPr>
        <p:txBody>
          <a:bodyPr/>
          <a:lstStyle/>
          <a:p>
            <a:endParaRPr lang="pl-PL"/>
          </a:p>
        </p:txBody>
      </p:sp>
      <p:sp>
        <p:nvSpPr>
          <p:cNvPr id="7" name="TextBox 2"/>
          <p:cNvSpPr txBox="1"/>
          <p:nvPr/>
        </p:nvSpPr>
        <p:spPr>
          <a:xfrm>
            <a:off x="1600200" y="351756"/>
            <a:ext cx="15455093" cy="1799723"/>
          </a:xfrm>
          <a:prstGeom prst="rect">
            <a:avLst/>
          </a:prstGeom>
        </p:spPr>
        <p:txBody>
          <a:bodyPr wrap="square" lIns="0" tIns="0" rIns="0" bIns="0" rtlCol="0" anchor="t">
            <a:spAutoFit/>
          </a:bodyPr>
          <a:lstStyle/>
          <a:p>
            <a:pPr>
              <a:lnSpc>
                <a:spcPts val="4811"/>
              </a:lnSpc>
            </a:pPr>
            <a:endParaRPr lang="pl-PL" sz="3200" spc="17" dirty="0">
              <a:latin typeface="Merriweather Sans Bold"/>
            </a:endParaRPr>
          </a:p>
          <a:p>
            <a:pPr>
              <a:lnSpc>
                <a:spcPts val="4811"/>
              </a:lnSpc>
            </a:pPr>
            <a:endParaRPr lang="en-US" sz="3200" spc="17" dirty="0">
              <a:solidFill>
                <a:srgbClr val="3D7351"/>
              </a:solidFill>
              <a:latin typeface="Merriweather Sans Bold"/>
            </a:endParaRPr>
          </a:p>
          <a:p>
            <a:pPr>
              <a:lnSpc>
                <a:spcPts val="4811"/>
              </a:lnSpc>
            </a:pPr>
            <a:endParaRPr lang="en-US" sz="3200" spc="17" dirty="0">
              <a:solidFill>
                <a:srgbClr val="3D7351"/>
              </a:solidFill>
              <a:latin typeface="Merriweather Sans Bold"/>
            </a:endParaRPr>
          </a:p>
        </p:txBody>
      </p:sp>
      <p:sp>
        <p:nvSpPr>
          <p:cNvPr id="9" name="pole tekstowe 8">
            <a:extLst>
              <a:ext uri="{FF2B5EF4-FFF2-40B4-BE49-F238E27FC236}">
                <a16:creationId xmlns:a16="http://schemas.microsoft.com/office/drawing/2014/main" id="{C9D2CBCA-9480-F0A4-3C83-96E494C36996}"/>
              </a:ext>
            </a:extLst>
          </p:cNvPr>
          <p:cNvSpPr txBox="1"/>
          <p:nvPr/>
        </p:nvSpPr>
        <p:spPr>
          <a:xfrm>
            <a:off x="6256133" y="983502"/>
            <a:ext cx="9525922" cy="1015663"/>
          </a:xfrm>
          <a:prstGeom prst="rect">
            <a:avLst/>
          </a:prstGeom>
          <a:noFill/>
        </p:spPr>
        <p:txBody>
          <a:bodyPr wrap="square" rtlCol="0">
            <a:spAutoFit/>
          </a:bodyPr>
          <a:lstStyle/>
          <a:p>
            <a:r>
              <a:rPr lang="pl-PL" sz="6000" dirty="0"/>
              <a:t>DZIĘKUJEMY ZA UWAGĘ</a:t>
            </a:r>
          </a:p>
        </p:txBody>
      </p:sp>
      <p:pic>
        <p:nvPicPr>
          <p:cNvPr id="2" name="Obraz 1">
            <a:extLst>
              <a:ext uri="{FF2B5EF4-FFF2-40B4-BE49-F238E27FC236}">
                <a16:creationId xmlns:a16="http://schemas.microsoft.com/office/drawing/2014/main" id="{7DEB707C-C4D0-61E0-0CE0-6154BBE46ACB}"/>
              </a:ext>
            </a:extLst>
          </p:cNvPr>
          <p:cNvPicPr>
            <a:picLocks noChangeAspect="1"/>
          </p:cNvPicPr>
          <p:nvPr/>
        </p:nvPicPr>
        <p:blipFill>
          <a:blip r:embed="rId3"/>
          <a:stretch>
            <a:fillRect/>
          </a:stretch>
        </p:blipFill>
        <p:spPr>
          <a:xfrm rot="10800000">
            <a:off x="0" y="1814"/>
            <a:ext cx="7267062" cy="6523285"/>
          </a:xfrm>
          <a:prstGeom prst="rect">
            <a:avLst/>
          </a:prstGeom>
        </p:spPr>
      </p:pic>
      <p:sp>
        <p:nvSpPr>
          <p:cNvPr id="3" name="pole tekstowe 2">
            <a:extLst>
              <a:ext uri="{FF2B5EF4-FFF2-40B4-BE49-F238E27FC236}">
                <a16:creationId xmlns:a16="http://schemas.microsoft.com/office/drawing/2014/main" id="{6744B7CB-8163-7676-A194-D015A7E2C04B}"/>
              </a:ext>
            </a:extLst>
          </p:cNvPr>
          <p:cNvSpPr txBox="1"/>
          <p:nvPr/>
        </p:nvSpPr>
        <p:spPr>
          <a:xfrm>
            <a:off x="1318021" y="5676900"/>
            <a:ext cx="16117041" cy="707886"/>
          </a:xfrm>
          <a:prstGeom prst="rect">
            <a:avLst/>
          </a:prstGeom>
          <a:noFill/>
        </p:spPr>
        <p:txBody>
          <a:bodyPr wrap="none" rtlCol="0">
            <a:spAutoFit/>
          </a:bodyPr>
          <a:lstStyle/>
          <a:p>
            <a:r>
              <a:rPr lang="pl-PL" sz="4000" b="1" dirty="0"/>
              <a:t>WYJAZD BYŁ MOŻLIWY DZIĘKI FUNDUSZOM UNIJNYM I ORGANIZACJI FRSE</a:t>
            </a:r>
          </a:p>
        </p:txBody>
      </p:sp>
      <p:pic>
        <p:nvPicPr>
          <p:cNvPr id="5" name="Obraz 4">
            <a:extLst>
              <a:ext uri="{FF2B5EF4-FFF2-40B4-BE49-F238E27FC236}">
                <a16:creationId xmlns:a16="http://schemas.microsoft.com/office/drawing/2014/main" id="{4BF4CE53-0ED8-2FA9-4351-1BAF6F452792}"/>
              </a:ext>
            </a:extLst>
          </p:cNvPr>
          <p:cNvPicPr>
            <a:picLocks noChangeAspect="1"/>
          </p:cNvPicPr>
          <p:nvPr/>
        </p:nvPicPr>
        <p:blipFill>
          <a:blip r:embed="rId4"/>
          <a:stretch>
            <a:fillRect/>
          </a:stretch>
        </p:blipFill>
        <p:spPr>
          <a:xfrm>
            <a:off x="838200" y="2651406"/>
            <a:ext cx="17115615" cy="236018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305</TotalTime>
  <Words>2313</Words>
  <Application>Microsoft Office PowerPoint</Application>
  <PresentationFormat>Niestandardowy</PresentationFormat>
  <Paragraphs>79</Paragraphs>
  <Slides>16</Slides>
  <Notes>10</Notes>
  <HiddenSlides>0</HiddenSlides>
  <MMClips>0</MMClips>
  <ScaleCrop>false</ScaleCrop>
  <HeadingPairs>
    <vt:vector size="6" baseType="variant">
      <vt:variant>
        <vt:lpstr>Używane czcionki</vt:lpstr>
      </vt:variant>
      <vt:variant>
        <vt:i4>6</vt:i4>
      </vt:variant>
      <vt:variant>
        <vt:lpstr>Motyw</vt:lpstr>
      </vt:variant>
      <vt:variant>
        <vt:i4>1</vt:i4>
      </vt:variant>
      <vt:variant>
        <vt:lpstr>Tytuły slajdów</vt:lpstr>
      </vt:variant>
      <vt:variant>
        <vt:i4>16</vt:i4>
      </vt:variant>
    </vt:vector>
  </HeadingPairs>
  <TitlesOfParts>
    <vt:vector size="23" baseType="lpstr">
      <vt:lpstr>Segoe UI Historic</vt:lpstr>
      <vt:lpstr>Merriweather Sans Bold</vt:lpstr>
      <vt:lpstr>Times New Roman</vt:lpstr>
      <vt:lpstr>Arimo Bold</vt:lpstr>
      <vt:lpstr>Arial</vt:lpstr>
      <vt:lpstr>Calibri</vt:lpstr>
      <vt:lpstr>Office Theme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Lesko 2024 3 (1).pptx</dc:title>
  <dc:creator>dell</dc:creator>
  <cp:lastModifiedBy>NATALIA JASIŃSKA</cp:lastModifiedBy>
  <cp:revision>31</cp:revision>
  <dcterms:created xsi:type="dcterms:W3CDTF">2006-08-16T00:00:00Z</dcterms:created>
  <dcterms:modified xsi:type="dcterms:W3CDTF">2025-01-06T14:11:18Z</dcterms:modified>
  <dc:identifier>DAGGgadP9uE</dc:identifier>
</cp:coreProperties>
</file>